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88" r:id="rId5"/>
    <p:sldId id="289" r:id="rId6"/>
    <p:sldId id="290" r:id="rId7"/>
    <p:sldId id="292" r:id="rId8"/>
    <p:sldId id="296" r:id="rId9"/>
    <p:sldId id="291" r:id="rId10"/>
    <p:sldId id="294" r:id="rId11"/>
    <p:sldId id="295" r:id="rId12"/>
    <p:sldId id="297" r:id="rId13"/>
    <p:sldId id="299" r:id="rId14"/>
    <p:sldId id="300" r:id="rId15"/>
    <p:sldId id="301" r:id="rId16"/>
    <p:sldId id="302" r:id="rId17"/>
    <p:sldId id="305" r:id="rId18"/>
    <p:sldId id="303" r:id="rId19"/>
    <p:sldId id="304" r:id="rId20"/>
    <p:sldId id="306" r:id="rId21"/>
    <p:sldId id="307" r:id="rId22"/>
    <p:sldId id="308" r:id="rId23"/>
    <p:sldId id="30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shm" initials="k" lastIdx="1" clrIdx="0">
    <p:extLst>
      <p:ext uri="{19B8F6BF-5375-455C-9EA6-DF929625EA0E}">
        <p15:presenceInfo xmlns:p15="http://schemas.microsoft.com/office/powerpoint/2012/main" userId="kash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sorterViewPr>
    <p:cViewPr varScale="1">
      <p:scale>
        <a:sx n="100" d="100"/>
        <a:sy n="100" d="100"/>
      </p:scale>
      <p:origin x="0" y="-55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370E0-0F0D-4E56-8A63-D2172E2F0F55}" type="datetimeFigureOut">
              <a:rPr lang="en-IN" smtClean="0"/>
              <a:t>15-03-2022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97505-7922-41B7-A3FA-EC73552CFBF3}" type="slidenum">
              <a:rPr lang="en-IN" smtClean="0"/>
              <a:t>‹#›</a:t>
            </a:fld>
            <a:endParaRPr lang="en-IN"/>
          </a:p>
        </p:txBody>
      </p:sp>
    </p:spTree>
    <p:extLst>
      <p:ext uri="{BB962C8B-B14F-4D97-AF65-F5344CB8AC3E}">
        <p14:creationId xmlns:p14="http://schemas.microsoft.com/office/powerpoint/2010/main" val="195985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AF97505-7922-41B7-A3FA-EC73552CFBF3}" type="slidenum">
              <a:rPr lang="en-IN" smtClean="0"/>
              <a:t>7</a:t>
            </a:fld>
            <a:endParaRPr lang="en-IN"/>
          </a:p>
        </p:txBody>
      </p:sp>
    </p:spTree>
    <p:extLst>
      <p:ext uri="{BB962C8B-B14F-4D97-AF65-F5344CB8AC3E}">
        <p14:creationId xmlns:p14="http://schemas.microsoft.com/office/powerpoint/2010/main" val="44940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4236-CBB8-4AA4-B2E2-2EED3CEDD4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6360C5-9892-4E40-B5CA-BECD06712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8A6C16-44ED-4E89-8942-E58D1418C0A9}"/>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9594D7D5-12B8-4D1A-9237-4E3E9E86D2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1E642-D979-43AC-AF35-0D3429E4F8A7}"/>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322993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09AA-F2F4-4DA9-8E7F-63BB560531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96816E-A11A-47EC-A615-5311CAE3ED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32B6AC-CDB3-4926-AE73-53A298C1839A}"/>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E749A5D6-E05B-4D8C-AB77-F2698B4B5F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6A63AA-9D7A-4EDB-9F0A-6BDB532D7A02}"/>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1788814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1E0F4C-54BC-47C7-87E9-836EABF0DF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1B91D9-3E8B-4FAC-9F66-253686EADA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543CF3-0C2A-4438-8387-AB079B7321F6}"/>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F9D2C847-BB9C-4EAF-B6C9-3B991B188A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0E0D47-949C-4D60-B3C2-3FEF402CE654}"/>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189858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E2B6-399A-436B-9A57-DEDB40C388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E12B45-579B-463C-86CA-3504ECFF9F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2BA24E-BDFC-4E9A-932E-E008B1F6C04C}"/>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26CB6A29-C907-425D-9B0B-C4F64D0FEE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F8B686-E34F-4283-8095-4C03AEE2F70C}"/>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3372446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7560-5FD4-4EB7-9C57-98CC155175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60C64E-8F9E-4BFD-9647-F38797A60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4C671-6029-482D-83A8-02B751C0FD7F}"/>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EF2018D2-C7AE-413F-AA1A-AE2BD25C17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28918-A5FC-4C5D-9EC1-8A946A92539D}"/>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7789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A49-8782-4931-8EBE-CAFA129C2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FD3F8B-64E3-49CE-95EB-C2D536A33B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77875D-2D52-4ED5-8873-5F68A39370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15BCD0-FCFB-4852-B77E-E8F70BAC9EBB}"/>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6" name="Footer Placeholder 5">
            <a:extLst>
              <a:ext uri="{FF2B5EF4-FFF2-40B4-BE49-F238E27FC236}">
                <a16:creationId xmlns:a16="http://schemas.microsoft.com/office/drawing/2014/main" id="{138CA093-7374-41ED-BC61-D67CE5E3FD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821B51-4F79-42E1-8845-E6F1054A0606}"/>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26982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4E6E-4FF1-4B23-A449-97B160094C0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735A43-CF3E-4C48-A4E7-D733DD7CD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F63C6B-9D80-4904-B479-3FC710C6E2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A6737C-7C5B-4ABA-B7B3-84BBE2BBF2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8AB286-23BA-4930-B380-AE6B909AE1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061648-1626-4068-8F57-A573299EFB9A}"/>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8" name="Footer Placeholder 7">
            <a:extLst>
              <a:ext uri="{FF2B5EF4-FFF2-40B4-BE49-F238E27FC236}">
                <a16:creationId xmlns:a16="http://schemas.microsoft.com/office/drawing/2014/main" id="{E6116786-FA74-4196-A1CC-67AE2810CD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5023D0A-B4B5-4EE7-A609-6BD3511C9AC5}"/>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49481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5970-DEB2-4948-93E9-2C4CA8A2BD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71AD02-DBAE-42F0-8A20-BB29E9F0308F}"/>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4" name="Footer Placeholder 3">
            <a:extLst>
              <a:ext uri="{FF2B5EF4-FFF2-40B4-BE49-F238E27FC236}">
                <a16:creationId xmlns:a16="http://schemas.microsoft.com/office/drawing/2014/main" id="{C87293D7-4563-40D3-A02A-9ED2D0885C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4D7CD92-86EE-44E2-8295-82E288B381F0}"/>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1494895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FE0A0-59F5-4E2D-9E7C-41CFA4121B18}"/>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3" name="Footer Placeholder 2">
            <a:extLst>
              <a:ext uri="{FF2B5EF4-FFF2-40B4-BE49-F238E27FC236}">
                <a16:creationId xmlns:a16="http://schemas.microsoft.com/office/drawing/2014/main" id="{3C925846-37D1-45FC-BC77-77A3ECA0F9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E209EF-EEFF-4721-B8E8-F4FBB981AAC0}"/>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343899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79BD-0945-4069-82A2-D504D84F4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6A2BA5-1D02-4B22-AEBA-F1D0DBC45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D8C684-D455-4C3D-96E6-DDBAC4D7E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70966-192C-40E5-BB39-AFB90ADD7137}"/>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6" name="Footer Placeholder 5">
            <a:extLst>
              <a:ext uri="{FF2B5EF4-FFF2-40B4-BE49-F238E27FC236}">
                <a16:creationId xmlns:a16="http://schemas.microsoft.com/office/drawing/2014/main" id="{2ED8DF5E-DD78-4D62-B422-E17175A42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63BF73-2AAA-416C-915B-D2648E5833E8}"/>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211672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A716-C6F8-477D-A08E-3D0A5A455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910541-5A71-4350-ACA2-83E2647918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AE961C-735A-4ADB-BA4B-6442B03E4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2F37E-24DB-4E7E-AA7A-B015DEAD88D4}"/>
              </a:ext>
            </a:extLst>
          </p:cNvPr>
          <p:cNvSpPr>
            <a:spLocks noGrp="1"/>
          </p:cNvSpPr>
          <p:nvPr>
            <p:ph type="dt" sz="half" idx="10"/>
          </p:nvPr>
        </p:nvSpPr>
        <p:spPr/>
        <p:txBody>
          <a:bodyPr/>
          <a:lstStyle/>
          <a:p>
            <a:fld id="{C3FB4E11-E6D7-4389-89B4-1A3ECD6AD02F}" type="datetimeFigureOut">
              <a:rPr lang="en-IN" smtClean="0"/>
              <a:t>15-03-2022</a:t>
            </a:fld>
            <a:endParaRPr lang="en-IN"/>
          </a:p>
        </p:txBody>
      </p:sp>
      <p:sp>
        <p:nvSpPr>
          <p:cNvPr id="6" name="Footer Placeholder 5">
            <a:extLst>
              <a:ext uri="{FF2B5EF4-FFF2-40B4-BE49-F238E27FC236}">
                <a16:creationId xmlns:a16="http://schemas.microsoft.com/office/drawing/2014/main" id="{AA4F0534-014C-443A-851F-3189AB22E8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D66A6B-7DF9-44A7-BC33-751924AF92E8}"/>
              </a:ext>
            </a:extLst>
          </p:cNvPr>
          <p:cNvSpPr>
            <a:spLocks noGrp="1"/>
          </p:cNvSpPr>
          <p:nvPr>
            <p:ph type="sldNum" sz="quarter" idx="12"/>
          </p:nvPr>
        </p:nvSpPr>
        <p:spPr/>
        <p:txBody>
          <a:bodyPr/>
          <a:lstStyle/>
          <a:p>
            <a:fld id="{9A466F5B-25D8-4A5B-8DA1-7224DC9021C4}" type="slidenum">
              <a:rPr lang="en-IN" smtClean="0"/>
              <a:t>‹#›</a:t>
            </a:fld>
            <a:endParaRPr lang="en-IN"/>
          </a:p>
        </p:txBody>
      </p:sp>
    </p:spTree>
    <p:extLst>
      <p:ext uri="{BB962C8B-B14F-4D97-AF65-F5344CB8AC3E}">
        <p14:creationId xmlns:p14="http://schemas.microsoft.com/office/powerpoint/2010/main" val="1072919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D7E6CD-770B-44AC-899B-FBD1430E0A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05D551-6B27-4845-9E24-885926D39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69A493-790D-4775-A78B-D27473627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B4E11-E6D7-4389-89B4-1A3ECD6AD02F}" type="datetimeFigureOut">
              <a:rPr lang="en-IN" smtClean="0"/>
              <a:t>15-03-2022</a:t>
            </a:fld>
            <a:endParaRPr lang="en-IN"/>
          </a:p>
        </p:txBody>
      </p:sp>
      <p:sp>
        <p:nvSpPr>
          <p:cNvPr id="5" name="Footer Placeholder 4">
            <a:extLst>
              <a:ext uri="{FF2B5EF4-FFF2-40B4-BE49-F238E27FC236}">
                <a16:creationId xmlns:a16="http://schemas.microsoft.com/office/drawing/2014/main" id="{5F1BC7D0-FD4D-462A-8F94-4C91143A23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D65E097-DB25-49C5-B75C-05A17DA37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66F5B-25D8-4A5B-8DA1-7224DC9021C4}" type="slidenum">
              <a:rPr lang="en-IN" smtClean="0"/>
              <a:t>‹#›</a:t>
            </a:fld>
            <a:endParaRPr lang="en-IN"/>
          </a:p>
        </p:txBody>
      </p:sp>
    </p:spTree>
    <p:extLst>
      <p:ext uri="{BB962C8B-B14F-4D97-AF65-F5344CB8AC3E}">
        <p14:creationId xmlns:p14="http://schemas.microsoft.com/office/powerpoint/2010/main" val="1909220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9D6C-5BDB-4628-9034-5BE9EBDC6A4D}"/>
              </a:ext>
            </a:extLst>
          </p:cNvPr>
          <p:cNvSpPr>
            <a:spLocks noGrp="1"/>
          </p:cNvSpPr>
          <p:nvPr>
            <p:ph type="ctrTitle"/>
          </p:nvPr>
        </p:nvSpPr>
        <p:spPr>
          <a:xfrm>
            <a:off x="277402" y="1448656"/>
            <a:ext cx="11620072" cy="3600757"/>
          </a:xfrm>
        </p:spPr>
        <p:txBody>
          <a:bodyPr>
            <a:normAutofit/>
          </a:bodyPr>
          <a:lstStyle/>
          <a:p>
            <a:r>
              <a:rPr lang="en-US" sz="6600" b="1" dirty="0">
                <a:solidFill>
                  <a:srgbClr val="C00000"/>
                </a:solidFill>
              </a:rPr>
              <a:t>Capstone Project </a:t>
            </a:r>
            <a:br>
              <a:rPr lang="en-US" sz="6600" b="1" dirty="0"/>
            </a:br>
            <a:r>
              <a:rPr lang="en-US" sz="6600" b="1" dirty="0"/>
              <a:t>Airbnb Bookings Analysis</a:t>
            </a:r>
            <a:br>
              <a:rPr lang="en-US" sz="6600" b="1" dirty="0"/>
            </a:br>
            <a:r>
              <a:rPr lang="en-US" sz="2700" b="1" dirty="0">
                <a:latin typeface="+mn-lt"/>
              </a:rPr>
              <a:t>by</a:t>
            </a:r>
            <a:br>
              <a:rPr lang="en-US" sz="2700" b="1" dirty="0">
                <a:latin typeface="+mn-lt"/>
              </a:rPr>
            </a:br>
            <a:r>
              <a:rPr lang="en-US" sz="2700" b="1" dirty="0" err="1">
                <a:latin typeface="+mn-lt"/>
              </a:rPr>
              <a:t>Bishakha</a:t>
            </a:r>
            <a:r>
              <a:rPr lang="en-US" sz="2700" b="1" dirty="0">
                <a:latin typeface="+mn-lt"/>
              </a:rPr>
              <a:t> Kumari</a:t>
            </a:r>
            <a:br>
              <a:rPr lang="en-US" sz="2700" b="1" dirty="0">
                <a:latin typeface="+mn-lt"/>
              </a:rPr>
            </a:br>
            <a:r>
              <a:rPr lang="en-US" sz="2700" b="1" dirty="0">
                <a:latin typeface="+mn-lt"/>
              </a:rPr>
              <a:t>Aashish</a:t>
            </a:r>
            <a:br>
              <a:rPr lang="en-US" sz="2700" b="1" dirty="0">
                <a:latin typeface="+mn-lt"/>
              </a:rPr>
            </a:br>
            <a:r>
              <a:rPr lang="en-US" sz="2700" b="1" dirty="0">
                <a:latin typeface="+mn-lt"/>
              </a:rPr>
              <a:t>Nitin Dubey</a:t>
            </a:r>
            <a:endParaRPr lang="en-IN" sz="2700" b="1" dirty="0">
              <a:latin typeface="+mn-lt"/>
            </a:endParaRPr>
          </a:p>
        </p:txBody>
      </p:sp>
      <p:pic>
        <p:nvPicPr>
          <p:cNvPr id="4" name="Picture 2" descr="See the source image">
            <a:extLst>
              <a:ext uri="{FF2B5EF4-FFF2-40B4-BE49-F238E27FC236}">
                <a16:creationId xmlns:a16="http://schemas.microsoft.com/office/drawing/2014/main" id="{546316B9-7520-4B50-A5E1-5D72524D6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298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ople analyzing growth charts Free Vector">
            <a:extLst>
              <a:ext uri="{FF2B5EF4-FFF2-40B4-BE49-F238E27FC236}">
                <a16:creationId xmlns:a16="http://schemas.microsoft.com/office/drawing/2014/main" id="{1CDCBCDC-A814-44F1-AF67-EC7384AAF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517" y="2054831"/>
            <a:ext cx="7500991" cy="32774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EABCB1-A939-4F9E-8D4D-73A5FF6DD1EB}"/>
              </a:ext>
            </a:extLst>
          </p:cNvPr>
          <p:cNvSpPr>
            <a:spLocks noGrp="1"/>
          </p:cNvSpPr>
          <p:nvPr>
            <p:ph type="title"/>
          </p:nvPr>
        </p:nvSpPr>
        <p:spPr>
          <a:xfrm>
            <a:off x="940942" y="565078"/>
            <a:ext cx="10515600" cy="817385"/>
          </a:xfrm>
          <a:solidFill>
            <a:schemeClr val="accent1"/>
          </a:solidFill>
        </p:spPr>
        <p:txBody>
          <a:bodyPr/>
          <a:lstStyle/>
          <a:p>
            <a:pPr algn="ctr"/>
            <a:r>
              <a:rPr lang="en-IN" b="1" dirty="0">
                <a:solidFill>
                  <a:schemeClr val="bg1"/>
                </a:solidFill>
              </a:rPr>
              <a:t>Analysis of Airbnb dataset</a:t>
            </a:r>
          </a:p>
        </p:txBody>
      </p:sp>
      <p:sp>
        <p:nvSpPr>
          <p:cNvPr id="3" name="Content Placeholder 2">
            <a:extLst>
              <a:ext uri="{FF2B5EF4-FFF2-40B4-BE49-F238E27FC236}">
                <a16:creationId xmlns:a16="http://schemas.microsoft.com/office/drawing/2014/main" id="{29C0C8A5-8D35-471E-8F96-4927E3549154}"/>
              </a:ext>
            </a:extLst>
          </p:cNvPr>
          <p:cNvSpPr>
            <a:spLocks noGrp="1"/>
          </p:cNvSpPr>
          <p:nvPr>
            <p:ph idx="1"/>
          </p:nvPr>
        </p:nvSpPr>
        <p:spPr/>
        <p:txBody>
          <a:bodyPr>
            <a:normAutofit/>
          </a:bodyPr>
          <a:lstStyle/>
          <a:p>
            <a:pPr marL="0" indent="0">
              <a:buNone/>
            </a:pPr>
            <a:r>
              <a:rPr lang="en-IN" sz="2000" dirty="0"/>
              <a:t>To get the information out of our dataset we have performed different kind of analysis. Following are the analysis that has been done:</a:t>
            </a:r>
          </a:p>
          <a:p>
            <a:pPr marL="0" indent="0">
              <a:buNone/>
            </a:pPr>
            <a:endParaRPr lang="en-IN" sz="2000" dirty="0"/>
          </a:p>
          <a:p>
            <a:r>
              <a:rPr lang="en-IN" sz="2000" dirty="0"/>
              <a:t>Univariate Analysis</a:t>
            </a:r>
          </a:p>
          <a:p>
            <a:r>
              <a:rPr lang="en-IN" sz="2000" dirty="0"/>
              <a:t>Bivariate Analysis</a:t>
            </a:r>
          </a:p>
          <a:p>
            <a:r>
              <a:rPr lang="en-IN" sz="2000" dirty="0"/>
              <a:t>Busiest host according to occupancy rate</a:t>
            </a:r>
          </a:p>
          <a:p>
            <a:r>
              <a:rPr lang="en-IN" sz="2000" dirty="0"/>
              <a:t>Location wise Traffic and reason behind it</a:t>
            </a:r>
          </a:p>
          <a:p>
            <a:endParaRPr lang="en-IN" sz="2000" dirty="0"/>
          </a:p>
          <a:p>
            <a:pPr marL="0" indent="0">
              <a:buNone/>
            </a:pPr>
            <a:endParaRPr lang="en-IN" sz="2000" dirty="0"/>
          </a:p>
          <a:p>
            <a:pPr marL="0" indent="0">
              <a:buNone/>
            </a:pPr>
            <a:endParaRPr lang="en-IN" sz="2000" dirty="0"/>
          </a:p>
          <a:p>
            <a:pPr marL="0" indent="0">
              <a:buNone/>
            </a:pPr>
            <a:r>
              <a:rPr lang="en-IN" sz="2000" dirty="0"/>
              <a:t>We will discuss all of the above pointers in details in next pages.</a:t>
            </a:r>
          </a:p>
          <a:p>
            <a:pPr marL="0" indent="0">
              <a:buNone/>
            </a:pPr>
            <a:endParaRPr lang="en-IN" sz="2400" dirty="0"/>
          </a:p>
        </p:txBody>
      </p:sp>
      <p:pic>
        <p:nvPicPr>
          <p:cNvPr id="6" name="Picture 2" descr="See the source image">
            <a:extLst>
              <a:ext uri="{FF2B5EF4-FFF2-40B4-BE49-F238E27FC236}">
                <a16:creationId xmlns:a16="http://schemas.microsoft.com/office/drawing/2014/main" id="{5BB1BF10-7E11-4FA2-97F1-C63FBF207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605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4351FF5F-1C54-4BA1-9B81-BB0FD7E6B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2" t="-507" r="3284" b="10589"/>
          <a:stretch/>
        </p:blipFill>
        <p:spPr bwMode="auto">
          <a:xfrm>
            <a:off x="831850" y="3246634"/>
            <a:ext cx="10346076" cy="3349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03A0FB-3001-40C5-9986-D679A4D62ECC}"/>
              </a:ext>
            </a:extLst>
          </p:cNvPr>
          <p:cNvSpPr>
            <a:spLocks noGrp="1"/>
          </p:cNvSpPr>
          <p:nvPr>
            <p:ph type="title"/>
          </p:nvPr>
        </p:nvSpPr>
        <p:spPr>
          <a:xfrm>
            <a:off x="831850" y="99229"/>
            <a:ext cx="10515600" cy="534256"/>
          </a:xfrm>
          <a:solidFill>
            <a:schemeClr val="accent1"/>
          </a:solidFill>
        </p:spPr>
        <p:txBody>
          <a:bodyPr>
            <a:normAutofit fontScale="90000"/>
          </a:bodyPr>
          <a:lstStyle/>
          <a:p>
            <a:pPr algn="ctr"/>
            <a:r>
              <a:rPr lang="en-IN" sz="4000" b="1" dirty="0">
                <a:solidFill>
                  <a:schemeClr val="bg1"/>
                </a:solidFill>
              </a:rPr>
              <a:t>Analysis of Airbnb dataset Continued…</a:t>
            </a:r>
          </a:p>
        </p:txBody>
      </p:sp>
      <p:sp>
        <p:nvSpPr>
          <p:cNvPr id="3" name="Text Placeholder 2">
            <a:extLst>
              <a:ext uri="{FF2B5EF4-FFF2-40B4-BE49-F238E27FC236}">
                <a16:creationId xmlns:a16="http://schemas.microsoft.com/office/drawing/2014/main" id="{CFE84FC3-046D-42F9-A403-17506E521F58}"/>
              </a:ext>
            </a:extLst>
          </p:cNvPr>
          <p:cNvSpPr>
            <a:spLocks noGrp="1"/>
          </p:cNvSpPr>
          <p:nvPr>
            <p:ph type="body" idx="1"/>
          </p:nvPr>
        </p:nvSpPr>
        <p:spPr>
          <a:xfrm>
            <a:off x="831850" y="1263740"/>
            <a:ext cx="10515600" cy="5075415"/>
          </a:xfrm>
        </p:spPr>
        <p:txBody>
          <a:bodyPr>
            <a:normAutofit/>
          </a:bodyPr>
          <a:lstStyle/>
          <a:p>
            <a:r>
              <a:rPr lang="en-IN" sz="3200" b="1" dirty="0">
                <a:solidFill>
                  <a:srgbClr val="C00000"/>
                </a:solidFill>
                <a:latin typeface="Comic Sans MS" panose="030F0702030302020204" pitchFamily="66" charset="0"/>
              </a:rPr>
              <a:t>Univariate Analysis</a:t>
            </a:r>
          </a:p>
          <a:p>
            <a:endParaRPr lang="en-IN" sz="3200" b="1" dirty="0">
              <a:solidFill>
                <a:srgbClr val="C00000"/>
              </a:solidFill>
              <a:latin typeface="Comic Sans MS" panose="030F0702030302020204" pitchFamily="66" charset="0"/>
            </a:endParaRPr>
          </a:p>
          <a:p>
            <a:r>
              <a:rPr lang="en-IN" sz="2000" dirty="0">
                <a:solidFill>
                  <a:schemeClr val="tx1"/>
                </a:solidFill>
                <a:latin typeface="Comic Sans MS" panose="030F0702030302020204" pitchFamily="66" charset="0"/>
              </a:rPr>
              <a:t>By doing univariate analysis we have found information about different features that are present in the dataset like </a:t>
            </a:r>
            <a:r>
              <a:rPr lang="en-IN" sz="2000" dirty="0" err="1">
                <a:solidFill>
                  <a:schemeClr val="tx1"/>
                </a:solidFill>
                <a:latin typeface="Comic Sans MS" panose="030F0702030302020204" pitchFamily="66" charset="0"/>
              </a:rPr>
              <a:t>host_id</a:t>
            </a:r>
            <a:r>
              <a:rPr lang="en-IN" sz="2000" dirty="0">
                <a:solidFill>
                  <a:schemeClr val="tx1"/>
                </a:solidFill>
                <a:latin typeface="Comic Sans MS" panose="030F0702030302020204" pitchFamily="66" charset="0"/>
              </a:rPr>
              <a:t>, </a:t>
            </a:r>
            <a:r>
              <a:rPr lang="en-IN" sz="2000" dirty="0" err="1">
                <a:solidFill>
                  <a:schemeClr val="tx1"/>
                </a:solidFill>
                <a:latin typeface="Comic Sans MS" panose="030F0702030302020204" pitchFamily="66" charset="0"/>
              </a:rPr>
              <a:t>neighbourhood_group</a:t>
            </a:r>
            <a:r>
              <a:rPr lang="en-IN" sz="2000" dirty="0">
                <a:solidFill>
                  <a:schemeClr val="tx1"/>
                </a:solidFill>
                <a:latin typeface="Comic Sans MS" panose="030F0702030302020204" pitchFamily="66" charset="0"/>
              </a:rPr>
              <a:t>, neighbourhood etc.</a:t>
            </a:r>
          </a:p>
          <a:p>
            <a:endParaRPr lang="en-IN" sz="2000" b="1" dirty="0">
              <a:solidFill>
                <a:schemeClr val="tx1"/>
              </a:solidFill>
              <a:latin typeface="Comic Sans MS" panose="030F0702030302020204" pitchFamily="66" charset="0"/>
            </a:endParaRPr>
          </a:p>
          <a:p>
            <a:r>
              <a:rPr lang="en-IN" sz="2000" dirty="0">
                <a:solidFill>
                  <a:schemeClr val="tx1"/>
                </a:solidFill>
                <a:latin typeface="Comic Sans MS" panose="030F0702030302020204" pitchFamily="66" charset="0"/>
              </a:rPr>
              <a:t>Moving to next page to show the analysis that is performed on individual features and the information that we got from it.</a:t>
            </a:r>
          </a:p>
          <a:p>
            <a:endParaRPr lang="en-IN" b="1" dirty="0">
              <a:solidFill>
                <a:srgbClr val="C00000"/>
              </a:solidFill>
            </a:endParaRPr>
          </a:p>
        </p:txBody>
      </p:sp>
      <p:pic>
        <p:nvPicPr>
          <p:cNvPr id="6" name="Picture 2" descr="See the source image">
            <a:extLst>
              <a:ext uri="{FF2B5EF4-FFF2-40B4-BE49-F238E27FC236}">
                <a16:creationId xmlns:a16="http://schemas.microsoft.com/office/drawing/2014/main" id="{3D6D1CCF-7A75-483C-8CAE-C4C4A72ED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10274"/>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57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2357-F1D0-4B89-9B66-4E5651D84243}"/>
              </a:ext>
            </a:extLst>
          </p:cNvPr>
          <p:cNvSpPr>
            <a:spLocks noGrp="1"/>
          </p:cNvSpPr>
          <p:nvPr>
            <p:ph type="title"/>
          </p:nvPr>
        </p:nvSpPr>
        <p:spPr>
          <a:xfrm>
            <a:off x="636998" y="5126803"/>
            <a:ext cx="10912009" cy="1345915"/>
          </a:xfrm>
        </p:spPr>
        <p:txBody>
          <a:bodyPr>
            <a:normAutofit/>
          </a:bodyPr>
          <a:lstStyle/>
          <a:p>
            <a:r>
              <a:rPr lang="en-IN" sz="1800" dirty="0">
                <a:latin typeface="Comic Sans MS" panose="030F0702030302020204" pitchFamily="66" charset="0"/>
              </a:rPr>
              <a:t>As we can see that Manhattan has maximum number of Airbnb listings and is very popular in there as most of host from Manhattan has multiple listings. On the other hand, Staten Island has least number of listings. This may be due to very less people know about Staten Island and also it is considered that Manhattan has 99% of attraction sites in NYC.</a:t>
            </a:r>
          </a:p>
        </p:txBody>
      </p:sp>
      <p:sp>
        <p:nvSpPr>
          <p:cNvPr id="7" name="Content Placeholder 6">
            <a:extLst>
              <a:ext uri="{FF2B5EF4-FFF2-40B4-BE49-F238E27FC236}">
                <a16:creationId xmlns:a16="http://schemas.microsoft.com/office/drawing/2014/main" id="{7EE8B21A-794A-41DD-8ED9-F73FA1869147}"/>
              </a:ext>
            </a:extLst>
          </p:cNvPr>
          <p:cNvSpPr>
            <a:spLocks noGrp="1"/>
          </p:cNvSpPr>
          <p:nvPr>
            <p:ph sz="half" idx="1"/>
          </p:nvPr>
        </p:nvSpPr>
        <p:spPr>
          <a:xfrm>
            <a:off x="534685" y="161211"/>
            <a:ext cx="5181600" cy="4351338"/>
          </a:xfrm>
        </p:spPr>
        <p:txBody>
          <a:bodyPr>
            <a:normAutofit/>
          </a:bodyPr>
          <a:lstStyle/>
          <a:p>
            <a:pPr marL="0" indent="0">
              <a:buNone/>
            </a:pPr>
            <a:r>
              <a:rPr lang="en-IN" sz="1400" b="1" dirty="0">
                <a:latin typeface="Comic Sans MS" panose="030F0702030302020204" pitchFamily="66" charset="0"/>
              </a:rPr>
              <a:t>The top 10 host on the basis of Airbnb listings.</a:t>
            </a:r>
          </a:p>
          <a:p>
            <a:pPr marL="285750" indent="-285750">
              <a:buFont typeface="Arial" panose="020B0604020202020204" pitchFamily="34" charset="0"/>
              <a:buChar char="•"/>
            </a:pPr>
            <a:r>
              <a:rPr lang="en-IN" sz="1400" dirty="0">
                <a:latin typeface="Comic Sans MS" panose="030F0702030302020204" pitchFamily="66" charset="0"/>
              </a:rPr>
              <a:t>We can see from the bar chart that Sonder(NYC) has maximum number of Airbnb listings.</a:t>
            </a:r>
          </a:p>
          <a:p>
            <a:pPr marL="285750" indent="-285750">
              <a:buFont typeface="Arial" panose="020B0604020202020204" pitchFamily="34" charset="0"/>
              <a:buChar char="•"/>
            </a:pPr>
            <a:r>
              <a:rPr lang="en-IN" sz="1400" dirty="0">
                <a:latin typeface="Comic Sans MS" panose="030F0702030302020204" pitchFamily="66" charset="0"/>
              </a:rPr>
              <a:t>Also there are 9 hosts from Manhattan who is in top 10 host according to listing count.</a:t>
            </a:r>
          </a:p>
          <a:p>
            <a:pPr marL="0" indent="0">
              <a:buNone/>
            </a:pPr>
            <a:endParaRPr lang="en-IN" dirty="0"/>
          </a:p>
        </p:txBody>
      </p:sp>
      <p:pic>
        <p:nvPicPr>
          <p:cNvPr id="8" name="Picture 2">
            <a:extLst>
              <a:ext uri="{FF2B5EF4-FFF2-40B4-BE49-F238E27FC236}">
                <a16:creationId xmlns:a16="http://schemas.microsoft.com/office/drawing/2014/main" id="{25801677-C6AD-4EA8-8FC5-81CFD562F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98" y="1634856"/>
            <a:ext cx="4908907" cy="337971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A8F76D2C-A89C-4FD8-B642-311E18DA1881}"/>
              </a:ext>
            </a:extLst>
          </p:cNvPr>
          <p:cNvSpPr>
            <a:spLocks noGrp="1"/>
          </p:cNvSpPr>
          <p:nvPr>
            <p:ph sz="half" idx="2"/>
          </p:nvPr>
        </p:nvSpPr>
        <p:spPr>
          <a:xfrm>
            <a:off x="6646097" y="161211"/>
            <a:ext cx="5181600" cy="4351338"/>
          </a:xfrm>
        </p:spPr>
        <p:txBody>
          <a:bodyPr>
            <a:normAutofit/>
          </a:bodyPr>
          <a:lstStyle/>
          <a:p>
            <a:pPr marL="0" indent="0">
              <a:buNone/>
            </a:pPr>
            <a:r>
              <a:rPr lang="en-IN" sz="1400" b="1" dirty="0">
                <a:latin typeface="Comic Sans MS" panose="030F0702030302020204" pitchFamily="66" charset="0"/>
              </a:rPr>
              <a:t>The total number of Airbnb listing in different boroughs of NYC</a:t>
            </a:r>
          </a:p>
          <a:p>
            <a:r>
              <a:rPr lang="en-IN" sz="1400" dirty="0">
                <a:latin typeface="Comic Sans MS" panose="030F0702030302020204" pitchFamily="66" charset="0"/>
              </a:rPr>
              <a:t>Manhattan has the maximum number of listings.</a:t>
            </a:r>
          </a:p>
          <a:p>
            <a:r>
              <a:rPr lang="en-IN" sz="1400" dirty="0">
                <a:latin typeface="Comic Sans MS" panose="030F0702030302020204" pitchFamily="66" charset="0"/>
              </a:rPr>
              <a:t>Staten Island has the least number of Airbnb listing.</a:t>
            </a:r>
          </a:p>
          <a:p>
            <a:pPr marL="0" indent="0">
              <a:buNone/>
            </a:pPr>
            <a:endParaRPr lang="en-IN" sz="1400" dirty="0">
              <a:latin typeface="Comic Sans MS" panose="030F0702030302020204" pitchFamily="66" charset="0"/>
            </a:endParaRPr>
          </a:p>
          <a:p>
            <a:pPr marL="0" indent="0">
              <a:buNone/>
            </a:pPr>
            <a:endParaRPr lang="en-IN" sz="1400" dirty="0"/>
          </a:p>
        </p:txBody>
      </p:sp>
      <p:pic>
        <p:nvPicPr>
          <p:cNvPr id="10" name="Picture 4">
            <a:extLst>
              <a:ext uri="{FF2B5EF4-FFF2-40B4-BE49-F238E27FC236}">
                <a16:creationId xmlns:a16="http://schemas.microsoft.com/office/drawing/2014/main" id="{838359AC-F4FB-4D15-A07F-40863E6B3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715" y="1578739"/>
            <a:ext cx="5181600" cy="34919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4A629867-CE0C-4259-A0B8-0C60C13B5F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6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C359BB1-E588-4BEB-B03F-83F63F226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28" y="3243900"/>
            <a:ext cx="4688223" cy="28343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D4CFBAB-23FC-483B-ADC9-3FA573A53D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84"/>
          <a:stretch/>
        </p:blipFill>
        <p:spPr bwMode="auto">
          <a:xfrm>
            <a:off x="7122452" y="779705"/>
            <a:ext cx="4987353" cy="2966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FD9A34-ABA7-4AD9-ABCD-35B12EC2AA5C}"/>
              </a:ext>
            </a:extLst>
          </p:cNvPr>
          <p:cNvSpPr txBox="1"/>
          <p:nvPr/>
        </p:nvSpPr>
        <p:spPr>
          <a:xfrm>
            <a:off x="1555491" y="215758"/>
            <a:ext cx="9081017" cy="400110"/>
          </a:xfrm>
          <a:prstGeom prst="rect">
            <a:avLst/>
          </a:prstGeom>
          <a:solidFill>
            <a:schemeClr val="accent1"/>
          </a:solidFill>
        </p:spPr>
        <p:txBody>
          <a:bodyPr wrap="square" rtlCol="0">
            <a:spAutoFit/>
          </a:bodyPr>
          <a:lstStyle/>
          <a:p>
            <a:pPr algn="ctr"/>
            <a:r>
              <a:rPr lang="en-IN" sz="2000" b="1" dirty="0">
                <a:solidFill>
                  <a:schemeClr val="bg1"/>
                </a:solidFill>
              </a:rPr>
              <a:t>Number of different room types present in different boroughs</a:t>
            </a:r>
          </a:p>
        </p:txBody>
      </p:sp>
      <p:sp>
        <p:nvSpPr>
          <p:cNvPr id="9" name="TextBox 8">
            <a:extLst>
              <a:ext uri="{FF2B5EF4-FFF2-40B4-BE49-F238E27FC236}">
                <a16:creationId xmlns:a16="http://schemas.microsoft.com/office/drawing/2014/main" id="{E84DEB28-4781-4A90-B3BF-5D0B14D71C54}"/>
              </a:ext>
            </a:extLst>
          </p:cNvPr>
          <p:cNvSpPr txBox="1"/>
          <p:nvPr/>
        </p:nvSpPr>
        <p:spPr>
          <a:xfrm>
            <a:off x="667820" y="1191220"/>
            <a:ext cx="5794624" cy="1477328"/>
          </a:xfrm>
          <a:prstGeom prst="rect">
            <a:avLst/>
          </a:prstGeom>
          <a:noFill/>
        </p:spPr>
        <p:txBody>
          <a:bodyPr wrap="square" rtlCol="0">
            <a:spAutoFit/>
          </a:bodyPr>
          <a:lstStyle/>
          <a:p>
            <a:r>
              <a:rPr lang="en-IN" dirty="0"/>
              <a:t>Figure shows the total number of rooms of different rooms available.</a:t>
            </a:r>
          </a:p>
          <a:p>
            <a:pPr marL="285750" indent="-285750">
              <a:buFont typeface="Arial" panose="020B0604020202020204" pitchFamily="34" charset="0"/>
              <a:buChar char="•"/>
            </a:pPr>
            <a:r>
              <a:rPr lang="en-IN" dirty="0"/>
              <a:t>This figure shows that the listings with Entire home/apt are maximum in number</a:t>
            </a:r>
          </a:p>
          <a:p>
            <a:pPr marL="285750" indent="-285750">
              <a:buFont typeface="Arial" panose="020B0604020202020204" pitchFamily="34" charset="0"/>
              <a:buChar char="•"/>
            </a:pPr>
            <a:r>
              <a:rPr lang="en-IN" dirty="0"/>
              <a:t>The shared listings are the least. </a:t>
            </a:r>
          </a:p>
        </p:txBody>
      </p:sp>
      <p:sp>
        <p:nvSpPr>
          <p:cNvPr id="10" name="TextBox 9">
            <a:extLst>
              <a:ext uri="{FF2B5EF4-FFF2-40B4-BE49-F238E27FC236}">
                <a16:creationId xmlns:a16="http://schemas.microsoft.com/office/drawing/2014/main" id="{15348435-7FFF-4827-A936-4FDF2926A81A}"/>
              </a:ext>
            </a:extLst>
          </p:cNvPr>
          <p:cNvSpPr txBox="1"/>
          <p:nvPr/>
        </p:nvSpPr>
        <p:spPr>
          <a:xfrm>
            <a:off x="5069549" y="3746369"/>
            <a:ext cx="5678185" cy="2031325"/>
          </a:xfrm>
          <a:prstGeom prst="rect">
            <a:avLst/>
          </a:prstGeom>
          <a:noFill/>
        </p:spPr>
        <p:txBody>
          <a:bodyPr wrap="square" rtlCol="0">
            <a:spAutoFit/>
          </a:bodyPr>
          <a:lstStyle/>
          <a:p>
            <a:r>
              <a:rPr lang="en-IN" dirty="0"/>
              <a:t>This figure shows the choices of rooms available in all the five boroughs of NYC.</a:t>
            </a:r>
          </a:p>
          <a:p>
            <a:pPr marL="285750" indent="-285750">
              <a:buFont typeface="Arial" panose="020B0604020202020204" pitchFamily="34" charset="0"/>
              <a:buChar char="•"/>
            </a:pPr>
            <a:r>
              <a:rPr lang="en-IN" dirty="0"/>
              <a:t>Manhattan has maximum number of listings with Entire home/apt.</a:t>
            </a:r>
          </a:p>
          <a:p>
            <a:pPr marL="285750" indent="-285750">
              <a:buFont typeface="Arial" panose="020B0604020202020204" pitchFamily="34" charset="0"/>
              <a:buChar char="•"/>
            </a:pPr>
            <a:r>
              <a:rPr lang="en-IN" dirty="0"/>
              <a:t>All the other 4 boroughs have almost equal number of Private rooms and Entire home/apt</a:t>
            </a:r>
          </a:p>
          <a:p>
            <a:pPr marL="285750" indent="-285750">
              <a:buFont typeface="Arial" panose="020B0604020202020204" pitchFamily="34" charset="0"/>
              <a:buChar char="•"/>
            </a:pPr>
            <a:r>
              <a:rPr lang="en-IN" dirty="0"/>
              <a:t>The number of shared rooms are the least.</a:t>
            </a:r>
          </a:p>
        </p:txBody>
      </p:sp>
      <p:sp>
        <p:nvSpPr>
          <p:cNvPr id="11" name="TextBox 10">
            <a:extLst>
              <a:ext uri="{FF2B5EF4-FFF2-40B4-BE49-F238E27FC236}">
                <a16:creationId xmlns:a16="http://schemas.microsoft.com/office/drawing/2014/main" id="{D621622D-515B-4537-AB2C-DF30FB2C259E}"/>
              </a:ext>
            </a:extLst>
          </p:cNvPr>
          <p:cNvSpPr txBox="1"/>
          <p:nvPr/>
        </p:nvSpPr>
        <p:spPr>
          <a:xfrm>
            <a:off x="1016924" y="6078295"/>
            <a:ext cx="10520737" cy="369332"/>
          </a:xfrm>
          <a:prstGeom prst="rect">
            <a:avLst/>
          </a:prstGeom>
          <a:noFill/>
        </p:spPr>
        <p:txBody>
          <a:bodyPr wrap="square" rtlCol="0">
            <a:spAutoFit/>
          </a:bodyPr>
          <a:lstStyle/>
          <a:p>
            <a:pPr algn="ctr"/>
            <a:r>
              <a:rPr lang="en-IN" dirty="0"/>
              <a:t>From both the graphs it can be conclude that shared rooms are least preferred by guests.</a:t>
            </a:r>
          </a:p>
        </p:txBody>
      </p:sp>
      <p:pic>
        <p:nvPicPr>
          <p:cNvPr id="8" name="Picture 2" descr="See the source image">
            <a:extLst>
              <a:ext uri="{FF2B5EF4-FFF2-40B4-BE49-F238E27FC236}">
                <a16:creationId xmlns:a16="http://schemas.microsoft.com/office/drawing/2014/main" id="{56413B35-7EE2-464B-AB52-1BED87B86D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26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usan and Mary Test from Johnny Test">
            <a:extLst>
              <a:ext uri="{FF2B5EF4-FFF2-40B4-BE49-F238E27FC236}">
                <a16:creationId xmlns:a16="http://schemas.microsoft.com/office/drawing/2014/main" id="{B5987CBD-8537-4480-90C7-D77696ACD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085" y="1181528"/>
            <a:ext cx="3555714" cy="14834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BD8810-77D6-4A80-8FA7-1927EB5D0EF1}"/>
              </a:ext>
            </a:extLst>
          </p:cNvPr>
          <p:cNvSpPr>
            <a:spLocks noGrp="1"/>
          </p:cNvSpPr>
          <p:nvPr>
            <p:ph type="title"/>
          </p:nvPr>
        </p:nvSpPr>
        <p:spPr>
          <a:xfrm>
            <a:off x="838200" y="365126"/>
            <a:ext cx="10515600" cy="693112"/>
          </a:xfrm>
          <a:solidFill>
            <a:schemeClr val="accent1"/>
          </a:solidFill>
        </p:spPr>
        <p:txBody>
          <a:bodyPr>
            <a:normAutofit/>
          </a:bodyPr>
          <a:lstStyle/>
          <a:p>
            <a:pPr algn="ctr"/>
            <a:r>
              <a:rPr lang="en-IN" sz="3200" b="1" dirty="0">
                <a:solidFill>
                  <a:schemeClr val="bg1"/>
                </a:solidFill>
                <a:latin typeface="Arial" panose="020B0604020202020204" pitchFamily="34" charset="0"/>
                <a:cs typeface="Arial" panose="020B0604020202020204" pitchFamily="34" charset="0"/>
              </a:rPr>
              <a:t>Analysis of Airbnb dataset Continued…</a:t>
            </a:r>
            <a:endParaRPr lang="en-IN" sz="32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91DA4B0-3F70-492E-B036-42C2A85FAB3F}"/>
              </a:ext>
            </a:extLst>
          </p:cNvPr>
          <p:cNvSpPr>
            <a:spLocks noGrp="1"/>
          </p:cNvSpPr>
          <p:nvPr>
            <p:ph idx="1"/>
          </p:nvPr>
        </p:nvSpPr>
        <p:spPr>
          <a:xfrm>
            <a:off x="838200" y="1181528"/>
            <a:ext cx="10515600" cy="4995435"/>
          </a:xfrm>
        </p:spPr>
        <p:txBody>
          <a:bodyPr>
            <a:normAutofit fontScale="92500" lnSpcReduction="20000"/>
          </a:bodyPr>
          <a:lstStyle/>
          <a:p>
            <a:pPr marL="0" indent="0">
              <a:buNone/>
            </a:pPr>
            <a:endParaRPr lang="en-IN" b="1" dirty="0">
              <a:solidFill>
                <a:srgbClr val="C00000"/>
              </a:solidFill>
              <a:latin typeface="Comic Sans MS" panose="030F0702030302020204" pitchFamily="66" charset="0"/>
            </a:endParaRPr>
          </a:p>
          <a:p>
            <a:pPr marL="0" indent="0">
              <a:buNone/>
            </a:pPr>
            <a:r>
              <a:rPr lang="en-IN" b="1" dirty="0">
                <a:solidFill>
                  <a:srgbClr val="C00000"/>
                </a:solidFill>
                <a:latin typeface="Comic Sans MS" panose="030F0702030302020204" pitchFamily="66" charset="0"/>
              </a:rPr>
              <a:t>Bivariate Analysis</a:t>
            </a:r>
          </a:p>
          <a:p>
            <a:pPr marL="0" indent="0">
              <a:buNone/>
            </a:pPr>
            <a:endParaRPr lang="en-IN" b="1" dirty="0">
              <a:solidFill>
                <a:srgbClr val="C00000"/>
              </a:solidFill>
              <a:latin typeface="Comic Sans MS" panose="030F0702030302020204" pitchFamily="66" charset="0"/>
            </a:endParaRPr>
          </a:p>
          <a:p>
            <a:pPr marL="0" indent="0">
              <a:buNone/>
            </a:pPr>
            <a:endParaRPr lang="en-IN" b="1" dirty="0">
              <a:solidFill>
                <a:srgbClr val="C00000"/>
              </a:solidFill>
              <a:latin typeface="Comic Sans MS" panose="030F0702030302020204" pitchFamily="66" charset="0"/>
            </a:endParaRPr>
          </a:p>
          <a:p>
            <a:pPr marL="0" indent="0">
              <a:buNone/>
            </a:pPr>
            <a:r>
              <a:rPr lang="en-IN" sz="2000" dirty="0">
                <a:solidFill>
                  <a:schemeClr val="tx1"/>
                </a:solidFill>
                <a:latin typeface="Comic Sans MS" panose="030F0702030302020204" pitchFamily="66" charset="0"/>
              </a:rPr>
              <a:t>By doing bivariate analysis, we will try to establish relationships between features like:</a:t>
            </a:r>
          </a:p>
          <a:p>
            <a:endParaRPr lang="en-IN" sz="2000" dirty="0">
              <a:latin typeface="Comic Sans MS" panose="030F0702030302020204" pitchFamily="66" charset="0"/>
            </a:endParaRPr>
          </a:p>
          <a:p>
            <a:r>
              <a:rPr lang="en-IN" sz="2000" dirty="0">
                <a:solidFill>
                  <a:schemeClr val="tx1"/>
                </a:solidFill>
                <a:latin typeface="Comic Sans MS" panose="030F0702030302020204" pitchFamily="66" charset="0"/>
              </a:rPr>
              <a:t>Location and price – for which location prices are higher or lower</a:t>
            </a:r>
          </a:p>
          <a:p>
            <a:r>
              <a:rPr lang="en-IN" sz="2000" dirty="0">
                <a:solidFill>
                  <a:schemeClr val="tx1"/>
                </a:solidFill>
                <a:latin typeface="Comic Sans MS" panose="030F0702030302020204" pitchFamily="66" charset="0"/>
              </a:rPr>
              <a:t>Locations and reviews – to see which location is receiving more number of reviews.</a:t>
            </a:r>
          </a:p>
          <a:p>
            <a:r>
              <a:rPr lang="en-IN" sz="2000" dirty="0">
                <a:latin typeface="Comic Sans MS" panose="030F0702030302020204" pitchFamily="66" charset="0"/>
              </a:rPr>
              <a:t>Number of reviews and price – to see the listing with which price range are getting more reviews.</a:t>
            </a:r>
          </a:p>
          <a:p>
            <a:r>
              <a:rPr lang="en-IN" sz="2000" dirty="0">
                <a:solidFill>
                  <a:schemeClr val="tx1"/>
                </a:solidFill>
                <a:latin typeface="Comic Sans MS" panose="030F0702030302020204" pitchFamily="66" charset="0"/>
              </a:rPr>
              <a:t>Number of reviews and minimum nights – to see if number of reviews is dependent on minimum nights feature</a:t>
            </a:r>
          </a:p>
          <a:p>
            <a:endParaRPr lang="en-IN" sz="2000" dirty="0">
              <a:latin typeface="Comic Sans MS" panose="030F0702030302020204" pitchFamily="66" charset="0"/>
            </a:endParaRPr>
          </a:p>
          <a:p>
            <a:pPr marL="0" indent="0">
              <a:buNone/>
            </a:pPr>
            <a:r>
              <a:rPr lang="en-IN" sz="2000" dirty="0">
                <a:solidFill>
                  <a:schemeClr val="tx1"/>
                </a:solidFill>
                <a:latin typeface="Comic Sans MS" panose="030F0702030302020204" pitchFamily="66" charset="0"/>
              </a:rPr>
              <a:t>Navigating to next pages to demonstrate above points.</a:t>
            </a:r>
          </a:p>
        </p:txBody>
      </p:sp>
      <p:pic>
        <p:nvPicPr>
          <p:cNvPr id="5" name="Picture 2" descr="See the source image">
            <a:extLst>
              <a:ext uri="{FF2B5EF4-FFF2-40B4-BE49-F238E27FC236}">
                <a16:creationId xmlns:a16="http://schemas.microsoft.com/office/drawing/2014/main" id="{F9323D23-392C-4A54-80D8-B3A40CAA17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98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8AC45A7-4060-4429-A539-BAD96217B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948" y="2887038"/>
            <a:ext cx="10171416" cy="3530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3E0915-FFA4-4823-8641-317B36B8FBC0}"/>
              </a:ext>
            </a:extLst>
          </p:cNvPr>
          <p:cNvSpPr txBox="1"/>
          <p:nvPr/>
        </p:nvSpPr>
        <p:spPr>
          <a:xfrm>
            <a:off x="739739" y="852756"/>
            <a:ext cx="11044718" cy="1938992"/>
          </a:xfrm>
          <a:prstGeom prst="rect">
            <a:avLst/>
          </a:prstGeom>
          <a:noFill/>
        </p:spPr>
        <p:txBody>
          <a:bodyPr wrap="square" rtlCol="0">
            <a:spAutoFit/>
          </a:bodyPr>
          <a:lstStyle/>
          <a:p>
            <a:r>
              <a:rPr lang="en-IN" sz="2000" dirty="0"/>
              <a:t>Below is box plot showing the five point summary of listing prices according to the different boroughs present. We have following observations from the plot:</a:t>
            </a:r>
          </a:p>
          <a:p>
            <a:pPr marL="342900" indent="-342900">
              <a:buFont typeface="Arial" panose="020B0604020202020204" pitchFamily="34" charset="0"/>
              <a:buChar char="•"/>
            </a:pPr>
            <a:r>
              <a:rPr lang="en-IN" sz="2000" dirty="0"/>
              <a:t>Manhattan is the costliest among all the boroughs.</a:t>
            </a:r>
          </a:p>
          <a:p>
            <a:pPr marL="342900" indent="-342900">
              <a:buFont typeface="Arial" panose="020B0604020202020204" pitchFamily="34" charset="0"/>
              <a:buChar char="•"/>
            </a:pPr>
            <a:r>
              <a:rPr lang="en-IN" sz="2000" dirty="0"/>
              <a:t>Bronx is the cheapest among all the boroughs.</a:t>
            </a:r>
          </a:p>
          <a:p>
            <a:pPr marL="342900" indent="-342900">
              <a:buFont typeface="Arial" panose="020B0604020202020204" pitchFamily="34" charset="0"/>
              <a:buChar char="•"/>
            </a:pPr>
            <a:r>
              <a:rPr lang="en-IN" sz="2000" dirty="0"/>
              <a:t>The rest of the three boroughs namely, Brooklyn, Staten Island and Queens has more or less same price.</a:t>
            </a:r>
          </a:p>
        </p:txBody>
      </p:sp>
      <p:sp>
        <p:nvSpPr>
          <p:cNvPr id="3" name="TextBox 2">
            <a:extLst>
              <a:ext uri="{FF2B5EF4-FFF2-40B4-BE49-F238E27FC236}">
                <a16:creationId xmlns:a16="http://schemas.microsoft.com/office/drawing/2014/main" id="{EB0B6691-9FDA-43AF-BFC6-E0846C418802}"/>
              </a:ext>
            </a:extLst>
          </p:cNvPr>
          <p:cNvSpPr txBox="1"/>
          <p:nvPr/>
        </p:nvSpPr>
        <p:spPr>
          <a:xfrm>
            <a:off x="2928135" y="440076"/>
            <a:ext cx="6113123" cy="373058"/>
          </a:xfrm>
          <a:prstGeom prst="rect">
            <a:avLst/>
          </a:prstGeom>
          <a:solidFill>
            <a:schemeClr val="accent1"/>
          </a:solidFill>
        </p:spPr>
        <p:txBody>
          <a:bodyPr wrap="square" rtlCol="0">
            <a:spAutoFit/>
          </a:bodyPr>
          <a:lstStyle/>
          <a:p>
            <a:pPr algn="ctr"/>
            <a:r>
              <a:rPr lang="en-IN" dirty="0">
                <a:solidFill>
                  <a:schemeClr val="bg1"/>
                </a:solidFill>
              </a:rPr>
              <a:t>Location Vs Price</a:t>
            </a:r>
          </a:p>
        </p:txBody>
      </p:sp>
      <p:pic>
        <p:nvPicPr>
          <p:cNvPr id="5" name="Picture 2" descr="See the source image">
            <a:extLst>
              <a:ext uri="{FF2B5EF4-FFF2-40B4-BE49-F238E27FC236}">
                <a16:creationId xmlns:a16="http://schemas.microsoft.com/office/drawing/2014/main" id="{D339341D-9A96-4F50-A72D-22FBADD9DC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793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42A91-02AE-4143-9436-910865DD862A}"/>
              </a:ext>
            </a:extLst>
          </p:cNvPr>
          <p:cNvSpPr txBox="1"/>
          <p:nvPr/>
        </p:nvSpPr>
        <p:spPr>
          <a:xfrm>
            <a:off x="2936696" y="441788"/>
            <a:ext cx="6318607" cy="369332"/>
          </a:xfrm>
          <a:prstGeom prst="rect">
            <a:avLst/>
          </a:prstGeom>
          <a:solidFill>
            <a:schemeClr val="accent1"/>
          </a:solidFill>
        </p:spPr>
        <p:txBody>
          <a:bodyPr wrap="square" rtlCol="0">
            <a:spAutoFit/>
          </a:bodyPr>
          <a:lstStyle/>
          <a:p>
            <a:pPr algn="ctr"/>
            <a:r>
              <a:rPr lang="en-IN" dirty="0">
                <a:solidFill>
                  <a:schemeClr val="bg1"/>
                </a:solidFill>
              </a:rPr>
              <a:t>Location Vs Number of reviews</a:t>
            </a:r>
          </a:p>
        </p:txBody>
      </p:sp>
      <p:sp>
        <p:nvSpPr>
          <p:cNvPr id="3" name="TextBox 2">
            <a:extLst>
              <a:ext uri="{FF2B5EF4-FFF2-40B4-BE49-F238E27FC236}">
                <a16:creationId xmlns:a16="http://schemas.microsoft.com/office/drawing/2014/main" id="{15E13558-09B5-4E5B-93E0-3FEC3479D3E0}"/>
              </a:ext>
            </a:extLst>
          </p:cNvPr>
          <p:cNvSpPr txBox="1"/>
          <p:nvPr/>
        </p:nvSpPr>
        <p:spPr>
          <a:xfrm>
            <a:off x="1017142" y="1335640"/>
            <a:ext cx="10120045" cy="2031325"/>
          </a:xfrm>
          <a:prstGeom prst="rect">
            <a:avLst/>
          </a:prstGeom>
          <a:noFill/>
        </p:spPr>
        <p:txBody>
          <a:bodyPr wrap="square" rtlCol="0">
            <a:spAutoFit/>
          </a:bodyPr>
          <a:lstStyle/>
          <a:p>
            <a:r>
              <a:rPr lang="en-IN" dirty="0"/>
              <a:t>The bar graph showing the location vs number of reviews, through this graph we can visualize which location is getting more number of average reviews.</a:t>
            </a:r>
          </a:p>
          <a:p>
            <a:endParaRPr lang="en-IN" dirty="0"/>
          </a:p>
          <a:p>
            <a:r>
              <a:rPr lang="en-IN" dirty="0"/>
              <a:t>Observations from the bar chart:</a:t>
            </a:r>
          </a:p>
          <a:p>
            <a:pPr marL="285750" indent="-285750">
              <a:buFont typeface="Arial" panose="020B0604020202020204" pitchFamily="34" charset="0"/>
              <a:buChar char="•"/>
            </a:pPr>
            <a:r>
              <a:rPr lang="en-IN" dirty="0"/>
              <a:t>The boroughs with less number of Airbnb listings namely, Staten Island, Bronx and Queens are getting more number of reviews.</a:t>
            </a:r>
          </a:p>
          <a:p>
            <a:pPr marL="285750" indent="-285750">
              <a:buFont typeface="Arial" panose="020B0604020202020204" pitchFamily="34" charset="0"/>
              <a:buChar char="•"/>
            </a:pPr>
            <a:r>
              <a:rPr lang="en-IN" dirty="0"/>
              <a:t>The boroughs with maximum listings count i.e., Manhattan and Brooklyn are getting lesser reviews.</a:t>
            </a:r>
          </a:p>
        </p:txBody>
      </p:sp>
      <p:pic>
        <p:nvPicPr>
          <p:cNvPr id="6146" name="Picture 2">
            <a:extLst>
              <a:ext uri="{FF2B5EF4-FFF2-40B4-BE49-F238E27FC236}">
                <a16:creationId xmlns:a16="http://schemas.microsoft.com/office/drawing/2014/main" id="{B900FE0A-A80D-4E95-B596-9ADFEDAC3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090" y="3429000"/>
            <a:ext cx="5417854" cy="30492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1BA0562-61FA-4B7F-A3B2-E95E3EC1F53C}"/>
              </a:ext>
            </a:extLst>
          </p:cNvPr>
          <p:cNvSpPr/>
          <p:nvPr/>
        </p:nvSpPr>
        <p:spPr>
          <a:xfrm>
            <a:off x="339047" y="3631915"/>
            <a:ext cx="6185042" cy="278429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Possible reasons for this result could be any of the following:</a:t>
            </a:r>
          </a:p>
          <a:p>
            <a:endParaRPr lang="en-IN" dirty="0">
              <a:solidFill>
                <a:schemeClr val="tx1"/>
              </a:solidFill>
            </a:endParaRPr>
          </a:p>
          <a:p>
            <a:pPr marL="285750" indent="-285750">
              <a:buFont typeface="Arial" panose="020B0604020202020204" pitchFamily="34" charset="0"/>
              <a:buChar char="•"/>
            </a:pPr>
            <a:r>
              <a:rPr lang="en-IN" dirty="0">
                <a:solidFill>
                  <a:schemeClr val="tx1"/>
                </a:solidFill>
              </a:rPr>
              <a:t>The hosts of the locations which kas less number of listings has lesser number of listings associated to them, so they are able to cater to most of their guests and encourage them to give reviews</a:t>
            </a:r>
          </a:p>
          <a:p>
            <a:pPr marL="285750" indent="-285750">
              <a:buFont typeface="Arial" panose="020B0604020202020204" pitchFamily="34" charset="0"/>
              <a:buChar char="•"/>
            </a:pPr>
            <a:r>
              <a:rPr lang="en-US" dirty="0">
                <a:solidFill>
                  <a:schemeClr val="tx1"/>
                </a:solidFill>
              </a:rPr>
              <a:t>There may be more corporate bookings in Manhattan or the high profile people are visiting Manhattan, and they probably do not give reviews most often</a:t>
            </a:r>
            <a:endParaRPr lang="en-IN" dirty="0">
              <a:solidFill>
                <a:schemeClr val="tx1"/>
              </a:solidFill>
            </a:endParaRPr>
          </a:p>
          <a:p>
            <a:pPr algn="ctr"/>
            <a:endParaRPr lang="en-IN" dirty="0"/>
          </a:p>
        </p:txBody>
      </p:sp>
      <p:pic>
        <p:nvPicPr>
          <p:cNvPr id="6" name="Picture 2" descr="See the source image">
            <a:extLst>
              <a:ext uri="{FF2B5EF4-FFF2-40B4-BE49-F238E27FC236}">
                <a16:creationId xmlns:a16="http://schemas.microsoft.com/office/drawing/2014/main" id="{F7384C40-F716-4FF2-86BE-A33C3C5AA3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91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27AA-CC98-4F83-A554-2958571E9E7D}"/>
              </a:ext>
            </a:extLst>
          </p:cNvPr>
          <p:cNvSpPr>
            <a:spLocks noGrp="1"/>
          </p:cNvSpPr>
          <p:nvPr>
            <p:ph type="title"/>
          </p:nvPr>
        </p:nvSpPr>
        <p:spPr>
          <a:xfrm>
            <a:off x="2564259" y="101029"/>
            <a:ext cx="7360578" cy="366723"/>
          </a:xfrm>
          <a:solidFill>
            <a:schemeClr val="accent1"/>
          </a:solidFill>
        </p:spPr>
        <p:txBody>
          <a:bodyPr>
            <a:noAutofit/>
          </a:bodyPr>
          <a:lstStyle/>
          <a:p>
            <a:pPr algn="ctr"/>
            <a:r>
              <a:rPr lang="en-IN" sz="2800" b="1" dirty="0">
                <a:solidFill>
                  <a:schemeClr val="bg1"/>
                </a:solidFill>
              </a:rPr>
              <a:t>Price Vs Locations and Number of reviews</a:t>
            </a:r>
          </a:p>
        </p:txBody>
      </p:sp>
      <p:pic>
        <p:nvPicPr>
          <p:cNvPr id="3" name="Picture 2">
            <a:extLst>
              <a:ext uri="{FF2B5EF4-FFF2-40B4-BE49-F238E27FC236}">
                <a16:creationId xmlns:a16="http://schemas.microsoft.com/office/drawing/2014/main" id="{38AFA03C-1FD7-41F3-8BA2-B48D6B246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886"/>
          <a:stretch/>
        </p:blipFill>
        <p:spPr bwMode="auto">
          <a:xfrm>
            <a:off x="400210" y="990105"/>
            <a:ext cx="5527978" cy="26098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E0B08418-ACD4-47E3-BD65-4F8217FFEE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049"/>
          <a:stretch/>
        </p:blipFill>
        <p:spPr bwMode="auto">
          <a:xfrm>
            <a:off x="6409119" y="3942184"/>
            <a:ext cx="5527978" cy="24480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B2577C-E55F-4C3F-90D6-A20DAB56B014}"/>
              </a:ext>
            </a:extLst>
          </p:cNvPr>
          <p:cNvSpPr txBox="1"/>
          <p:nvPr/>
        </p:nvSpPr>
        <p:spPr>
          <a:xfrm>
            <a:off x="6003532" y="1258522"/>
            <a:ext cx="6339155" cy="1477328"/>
          </a:xfrm>
          <a:prstGeom prst="rect">
            <a:avLst/>
          </a:prstGeom>
          <a:noFill/>
        </p:spPr>
        <p:txBody>
          <a:bodyPr wrap="square" rtlCol="0">
            <a:spAutoFit/>
          </a:bodyPr>
          <a:lstStyle/>
          <a:p>
            <a:r>
              <a:rPr lang="en-IN" dirty="0"/>
              <a:t>Fig1. shows the variation of number of reviews and price of different rooms types</a:t>
            </a:r>
          </a:p>
          <a:p>
            <a:pPr marL="285750" indent="-285750">
              <a:buFont typeface="Arial" panose="020B0604020202020204" pitchFamily="34" charset="0"/>
              <a:buChar char="•"/>
            </a:pPr>
            <a:r>
              <a:rPr lang="en-IN" dirty="0"/>
              <a:t>Private rooms are getting more number of reviews as compared to other two categories, it may be due to the private room types are less costly so more people can afford it.</a:t>
            </a:r>
          </a:p>
        </p:txBody>
      </p:sp>
      <p:sp>
        <p:nvSpPr>
          <p:cNvPr id="7" name="TextBox 6">
            <a:extLst>
              <a:ext uri="{FF2B5EF4-FFF2-40B4-BE49-F238E27FC236}">
                <a16:creationId xmlns:a16="http://schemas.microsoft.com/office/drawing/2014/main" id="{3F322ABC-7C05-48E0-BA43-32DA5726CEBC}"/>
              </a:ext>
            </a:extLst>
          </p:cNvPr>
          <p:cNvSpPr txBox="1"/>
          <p:nvPr/>
        </p:nvSpPr>
        <p:spPr>
          <a:xfrm>
            <a:off x="1407558" y="620773"/>
            <a:ext cx="3729520" cy="369332"/>
          </a:xfrm>
          <a:prstGeom prst="rect">
            <a:avLst/>
          </a:prstGeom>
          <a:noFill/>
        </p:spPr>
        <p:txBody>
          <a:bodyPr wrap="square" rtlCol="0">
            <a:spAutoFit/>
          </a:bodyPr>
          <a:lstStyle/>
          <a:p>
            <a:r>
              <a:rPr lang="en-IN" dirty="0">
                <a:solidFill>
                  <a:srgbClr val="C00000"/>
                </a:solidFill>
              </a:rPr>
              <a:t>Fig 1. Number of reviews Vs Price</a:t>
            </a:r>
          </a:p>
        </p:txBody>
      </p:sp>
      <p:sp>
        <p:nvSpPr>
          <p:cNvPr id="8" name="TextBox 7">
            <a:extLst>
              <a:ext uri="{FF2B5EF4-FFF2-40B4-BE49-F238E27FC236}">
                <a16:creationId xmlns:a16="http://schemas.microsoft.com/office/drawing/2014/main" id="{4BA48E1D-0464-425D-9890-4C2AD280ED81}"/>
              </a:ext>
            </a:extLst>
          </p:cNvPr>
          <p:cNvSpPr txBox="1"/>
          <p:nvPr/>
        </p:nvSpPr>
        <p:spPr>
          <a:xfrm>
            <a:off x="7149099" y="3526620"/>
            <a:ext cx="4315147" cy="369332"/>
          </a:xfrm>
          <a:prstGeom prst="rect">
            <a:avLst/>
          </a:prstGeom>
          <a:noFill/>
        </p:spPr>
        <p:txBody>
          <a:bodyPr wrap="square" rtlCol="0">
            <a:spAutoFit/>
          </a:bodyPr>
          <a:lstStyle/>
          <a:p>
            <a:pPr algn="ctr"/>
            <a:r>
              <a:rPr lang="en-IN" dirty="0">
                <a:solidFill>
                  <a:srgbClr val="C00000"/>
                </a:solidFill>
              </a:rPr>
              <a:t>Fig 2. Price Vs Locations</a:t>
            </a:r>
          </a:p>
        </p:txBody>
      </p:sp>
      <p:sp>
        <p:nvSpPr>
          <p:cNvPr id="9" name="TextBox 8">
            <a:extLst>
              <a:ext uri="{FF2B5EF4-FFF2-40B4-BE49-F238E27FC236}">
                <a16:creationId xmlns:a16="http://schemas.microsoft.com/office/drawing/2014/main" id="{4FD4E06F-979A-4700-92DF-E5A5F8AAEDD1}"/>
              </a:ext>
            </a:extLst>
          </p:cNvPr>
          <p:cNvSpPr txBox="1"/>
          <p:nvPr/>
        </p:nvSpPr>
        <p:spPr>
          <a:xfrm>
            <a:off x="606175" y="4284324"/>
            <a:ext cx="5619964" cy="2031325"/>
          </a:xfrm>
          <a:prstGeom prst="rect">
            <a:avLst/>
          </a:prstGeom>
          <a:noFill/>
        </p:spPr>
        <p:txBody>
          <a:bodyPr wrap="square" rtlCol="0">
            <a:spAutoFit/>
          </a:bodyPr>
          <a:lstStyle/>
          <a:p>
            <a:r>
              <a:rPr lang="en-IN" dirty="0"/>
              <a:t>Fig 2. shows the variation of price by locations of room types.</a:t>
            </a:r>
          </a:p>
          <a:p>
            <a:pPr marL="285750" indent="-285750">
              <a:buFont typeface="Arial" panose="020B0604020202020204" pitchFamily="34" charset="0"/>
              <a:buChar char="•"/>
            </a:pPr>
            <a:r>
              <a:rPr lang="en-IN" dirty="0"/>
              <a:t>The listing offering Entire home/apt are generally costly than the other two. And from earlier graphs we have seen that Manhattan is the costliest, has maximum number of Entire home/apt and receiving lesser reviews which is valid.</a:t>
            </a:r>
          </a:p>
        </p:txBody>
      </p:sp>
      <p:pic>
        <p:nvPicPr>
          <p:cNvPr id="10" name="Picture 2" descr="See the source image">
            <a:extLst>
              <a:ext uri="{FF2B5EF4-FFF2-40B4-BE49-F238E27FC236}">
                <a16:creationId xmlns:a16="http://schemas.microsoft.com/office/drawing/2014/main" id="{F5F7FC83-ABB7-44A5-B055-4BBD83D2E4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85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0CC8E-86C5-4466-9EFE-FB3941D6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133" y="1269942"/>
            <a:ext cx="5373867" cy="2609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A4DA715-1441-4120-AEFB-CA806CFB56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822"/>
          <a:stretch/>
        </p:blipFill>
        <p:spPr bwMode="auto">
          <a:xfrm>
            <a:off x="0" y="3906641"/>
            <a:ext cx="5833259" cy="28177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B0E853-D1F2-41D3-8F17-D3934C70A32E}"/>
              </a:ext>
            </a:extLst>
          </p:cNvPr>
          <p:cNvSpPr txBox="1"/>
          <p:nvPr/>
        </p:nvSpPr>
        <p:spPr>
          <a:xfrm flipH="1">
            <a:off x="1571946" y="133564"/>
            <a:ext cx="8507002" cy="523220"/>
          </a:xfrm>
          <a:prstGeom prst="rect">
            <a:avLst/>
          </a:prstGeom>
          <a:solidFill>
            <a:schemeClr val="accent1"/>
          </a:solidFill>
        </p:spPr>
        <p:txBody>
          <a:bodyPr wrap="square" rtlCol="0">
            <a:spAutoFit/>
          </a:bodyPr>
          <a:lstStyle/>
          <a:p>
            <a:pPr algn="ctr"/>
            <a:r>
              <a:rPr lang="en-IN" sz="2800" b="1" dirty="0">
                <a:solidFill>
                  <a:schemeClr val="bg1"/>
                </a:solidFill>
              </a:rPr>
              <a:t>Minimum Nights Vs Number of reviews and Room Type</a:t>
            </a:r>
          </a:p>
        </p:txBody>
      </p:sp>
      <p:sp>
        <p:nvSpPr>
          <p:cNvPr id="3" name="TextBox 2">
            <a:extLst>
              <a:ext uri="{FF2B5EF4-FFF2-40B4-BE49-F238E27FC236}">
                <a16:creationId xmlns:a16="http://schemas.microsoft.com/office/drawing/2014/main" id="{3F26E6FB-2266-40AA-93A7-C7D703E96003}"/>
              </a:ext>
            </a:extLst>
          </p:cNvPr>
          <p:cNvSpPr txBox="1"/>
          <p:nvPr/>
        </p:nvSpPr>
        <p:spPr>
          <a:xfrm>
            <a:off x="7551507" y="967446"/>
            <a:ext cx="4397822" cy="369332"/>
          </a:xfrm>
          <a:prstGeom prst="rect">
            <a:avLst/>
          </a:prstGeom>
          <a:noFill/>
        </p:spPr>
        <p:txBody>
          <a:bodyPr wrap="square" rtlCol="0">
            <a:spAutoFit/>
          </a:bodyPr>
          <a:lstStyle/>
          <a:p>
            <a:pPr algn="ctr"/>
            <a:r>
              <a:rPr lang="en-IN" dirty="0">
                <a:solidFill>
                  <a:srgbClr val="C00000"/>
                </a:solidFill>
              </a:rPr>
              <a:t>Fig 3. Minimum Nights Vs No. of reviews</a:t>
            </a:r>
          </a:p>
        </p:txBody>
      </p:sp>
      <p:sp>
        <p:nvSpPr>
          <p:cNvPr id="4" name="TextBox 3">
            <a:extLst>
              <a:ext uri="{FF2B5EF4-FFF2-40B4-BE49-F238E27FC236}">
                <a16:creationId xmlns:a16="http://schemas.microsoft.com/office/drawing/2014/main" id="{0B9AB881-73FA-4111-B87F-EF10AD6148CC}"/>
              </a:ext>
            </a:extLst>
          </p:cNvPr>
          <p:cNvSpPr txBox="1"/>
          <p:nvPr/>
        </p:nvSpPr>
        <p:spPr>
          <a:xfrm>
            <a:off x="1459414" y="3503918"/>
            <a:ext cx="4171308" cy="369332"/>
          </a:xfrm>
          <a:prstGeom prst="rect">
            <a:avLst/>
          </a:prstGeom>
          <a:noFill/>
        </p:spPr>
        <p:txBody>
          <a:bodyPr wrap="square" rtlCol="0">
            <a:spAutoFit/>
          </a:bodyPr>
          <a:lstStyle/>
          <a:p>
            <a:pPr algn="ctr"/>
            <a:r>
              <a:rPr lang="en-IN" dirty="0">
                <a:solidFill>
                  <a:srgbClr val="C00000"/>
                </a:solidFill>
              </a:rPr>
              <a:t>Fig 4 Minimum Nights Vs Room Type</a:t>
            </a:r>
          </a:p>
        </p:txBody>
      </p:sp>
      <p:sp>
        <p:nvSpPr>
          <p:cNvPr id="7" name="TextBox 6">
            <a:extLst>
              <a:ext uri="{FF2B5EF4-FFF2-40B4-BE49-F238E27FC236}">
                <a16:creationId xmlns:a16="http://schemas.microsoft.com/office/drawing/2014/main" id="{5E5404D2-A47C-458A-8285-F22E1A8A13A2}"/>
              </a:ext>
            </a:extLst>
          </p:cNvPr>
          <p:cNvSpPr txBox="1"/>
          <p:nvPr/>
        </p:nvSpPr>
        <p:spPr>
          <a:xfrm>
            <a:off x="1047964" y="1510301"/>
            <a:ext cx="5157627" cy="1754326"/>
          </a:xfrm>
          <a:prstGeom prst="rect">
            <a:avLst/>
          </a:prstGeom>
          <a:noFill/>
        </p:spPr>
        <p:txBody>
          <a:bodyPr wrap="square" rtlCol="0">
            <a:spAutoFit/>
          </a:bodyPr>
          <a:lstStyle/>
          <a:p>
            <a:r>
              <a:rPr lang="en-IN" dirty="0"/>
              <a:t>Fig 3. shows the relation between minimum nights and number of reviews.</a:t>
            </a:r>
          </a:p>
          <a:p>
            <a:pPr marL="285750" indent="-285750">
              <a:buFont typeface="Arial" panose="020B0604020202020204" pitchFamily="34" charset="0"/>
              <a:buChar char="•"/>
            </a:pPr>
            <a:r>
              <a:rPr lang="en-IN" dirty="0"/>
              <a:t>Here we can see that guest are preferring the listings that has less minimum nights. This may be due to the fact that most of the people are visiting for shorter duration.</a:t>
            </a:r>
          </a:p>
        </p:txBody>
      </p:sp>
      <p:sp>
        <p:nvSpPr>
          <p:cNvPr id="8" name="TextBox 7">
            <a:extLst>
              <a:ext uri="{FF2B5EF4-FFF2-40B4-BE49-F238E27FC236}">
                <a16:creationId xmlns:a16="http://schemas.microsoft.com/office/drawing/2014/main" id="{ED73AE25-C6A0-4C84-AA11-BE5BD0FDCA72}"/>
              </a:ext>
            </a:extLst>
          </p:cNvPr>
          <p:cNvSpPr txBox="1"/>
          <p:nvPr/>
        </p:nvSpPr>
        <p:spPr>
          <a:xfrm>
            <a:off x="7048072" y="4685016"/>
            <a:ext cx="4767209" cy="1477328"/>
          </a:xfrm>
          <a:prstGeom prst="rect">
            <a:avLst/>
          </a:prstGeom>
          <a:noFill/>
        </p:spPr>
        <p:txBody>
          <a:bodyPr wrap="square" rtlCol="0">
            <a:spAutoFit/>
          </a:bodyPr>
          <a:lstStyle/>
          <a:p>
            <a:r>
              <a:rPr lang="en-IN" dirty="0"/>
              <a:t>Fig 4. shows the comparison between minimum nights and room types.</a:t>
            </a:r>
          </a:p>
          <a:p>
            <a:pPr marL="285750" indent="-285750">
              <a:buFont typeface="Arial" panose="020B0604020202020204" pitchFamily="34" charset="0"/>
              <a:buChar char="•"/>
            </a:pPr>
            <a:r>
              <a:rPr lang="en-IN" dirty="0"/>
              <a:t>Here we can see that the Entire home/apt and shared are rooms are generally preferred for longer duration.</a:t>
            </a:r>
          </a:p>
        </p:txBody>
      </p:sp>
      <p:pic>
        <p:nvPicPr>
          <p:cNvPr id="9" name="Picture 2" descr="See the source image">
            <a:extLst>
              <a:ext uri="{FF2B5EF4-FFF2-40B4-BE49-F238E27FC236}">
                <a16:creationId xmlns:a16="http://schemas.microsoft.com/office/drawing/2014/main" id="{D0856536-971F-426D-8A36-0882FB4C52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182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0135840A-2E21-4ECC-A51A-ADBF7E9FEA94}"/>
              </a:ext>
            </a:extLst>
          </p:cNvPr>
          <p:cNvSpPr/>
          <p:nvPr/>
        </p:nvSpPr>
        <p:spPr>
          <a:xfrm>
            <a:off x="7772400" y="4180979"/>
            <a:ext cx="3796301" cy="240116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D5D9756-F4A1-49D3-AE1B-E817241A4EE5}"/>
              </a:ext>
            </a:extLst>
          </p:cNvPr>
          <p:cNvSpPr txBox="1">
            <a:spLocks/>
          </p:cNvSpPr>
          <p:nvPr/>
        </p:nvSpPr>
        <p:spPr>
          <a:xfrm>
            <a:off x="831850" y="99229"/>
            <a:ext cx="10515600" cy="534256"/>
          </a:xfrm>
          <a:prstGeom prst="rect">
            <a:avLst/>
          </a:prstGeom>
          <a:solidFill>
            <a:schemeClr val="accent1"/>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bg1"/>
                </a:solidFill>
              </a:rPr>
              <a:t>Analysis of Airbnb dataset Continued…</a:t>
            </a:r>
            <a:endParaRPr lang="en-IN" sz="4000" b="1" dirty="0">
              <a:solidFill>
                <a:schemeClr val="bg1"/>
              </a:solidFill>
            </a:endParaRPr>
          </a:p>
        </p:txBody>
      </p:sp>
      <p:sp>
        <p:nvSpPr>
          <p:cNvPr id="4" name="TextBox 3">
            <a:extLst>
              <a:ext uri="{FF2B5EF4-FFF2-40B4-BE49-F238E27FC236}">
                <a16:creationId xmlns:a16="http://schemas.microsoft.com/office/drawing/2014/main" id="{DCFEFADB-27F0-4885-AC46-12CA03119335}"/>
              </a:ext>
            </a:extLst>
          </p:cNvPr>
          <p:cNvSpPr txBox="1"/>
          <p:nvPr/>
        </p:nvSpPr>
        <p:spPr>
          <a:xfrm>
            <a:off x="831849" y="955763"/>
            <a:ext cx="10515599" cy="2923877"/>
          </a:xfrm>
          <a:prstGeom prst="rect">
            <a:avLst/>
          </a:prstGeom>
          <a:noFill/>
        </p:spPr>
        <p:txBody>
          <a:bodyPr wrap="square">
            <a:spAutoFit/>
          </a:bodyPr>
          <a:lstStyle/>
          <a:p>
            <a:r>
              <a:rPr lang="en-IN" sz="2000" dirty="0">
                <a:solidFill>
                  <a:srgbClr val="C00000"/>
                </a:solidFill>
                <a:latin typeface="Comic Sans MS" panose="030F0702030302020204" pitchFamily="66" charset="0"/>
              </a:rPr>
              <a:t>Busiest host according to occupancy rate</a:t>
            </a:r>
          </a:p>
          <a:p>
            <a:endParaRPr lang="en-IN" sz="2000" dirty="0">
              <a:solidFill>
                <a:srgbClr val="C00000"/>
              </a:solidFill>
              <a:latin typeface="Comic Sans MS" panose="030F0702030302020204" pitchFamily="66" charset="0"/>
            </a:endParaRPr>
          </a:p>
          <a:p>
            <a:r>
              <a:rPr lang="en-IN" dirty="0">
                <a:latin typeface="Comic Sans MS" panose="030F0702030302020204" pitchFamily="66" charset="0"/>
              </a:rPr>
              <a:t>We have added a new column ‘occupancy’ to find out who </a:t>
            </a:r>
          </a:p>
          <a:p>
            <a:r>
              <a:rPr lang="en-IN" dirty="0">
                <a:latin typeface="Comic Sans MS" panose="030F0702030302020204" pitchFamily="66" charset="0"/>
              </a:rPr>
              <a:t>is the busiest host according to occupancy rate.</a:t>
            </a:r>
          </a:p>
          <a:p>
            <a:endParaRPr lang="en-IN" dirty="0">
              <a:latin typeface="Comic Sans MS" panose="030F0702030302020204" pitchFamily="66" charset="0"/>
            </a:endParaRPr>
          </a:p>
          <a:p>
            <a:r>
              <a:rPr lang="en-IN" b="1" dirty="0">
                <a:latin typeface="Comic Sans MS" panose="030F0702030302020204" pitchFamily="66" charset="0"/>
              </a:rPr>
              <a:t>Occupancy Rate </a:t>
            </a:r>
            <a:r>
              <a:rPr lang="en-IN" dirty="0">
                <a:latin typeface="Comic Sans MS" panose="030F0702030302020204" pitchFamily="66" charset="0"/>
              </a:rPr>
              <a:t>– It is defined as  the </a:t>
            </a:r>
            <a:r>
              <a:rPr lang="en-US" b="0" i="0" dirty="0">
                <a:effectLst/>
                <a:latin typeface="Roboto" panose="02000000000000000000" pitchFamily="2" charset="0"/>
              </a:rPr>
              <a:t>percentage of days a listing is occupied in year(i.e. if all the available days are rented out, then the listing’s occupancy rate is 100%). </a:t>
            </a:r>
          </a:p>
          <a:p>
            <a:endParaRPr lang="en-US" dirty="0">
              <a:latin typeface="Roboto" panose="02000000000000000000" pitchFamily="2" charset="0"/>
            </a:endParaRPr>
          </a:p>
          <a:p>
            <a:r>
              <a:rPr lang="en-US" b="1" i="0" dirty="0">
                <a:effectLst/>
                <a:latin typeface="Roboto" panose="02000000000000000000" pitchFamily="2" charset="0"/>
              </a:rPr>
              <a:t>Formula for estimating Occupancy rate is as follows</a:t>
            </a:r>
            <a:r>
              <a:rPr lang="en-US" b="0" i="0" dirty="0">
                <a:effectLst/>
                <a:latin typeface="Roboto" panose="02000000000000000000" pitchFamily="2" charset="0"/>
              </a:rPr>
              <a:t>: occupancy = ((reviews per month * min. nights) * 12) / availability_365</a:t>
            </a:r>
          </a:p>
        </p:txBody>
      </p:sp>
      <p:pic>
        <p:nvPicPr>
          <p:cNvPr id="9218" name="Picture 2" descr="very busy cartoon">
            <a:extLst>
              <a:ext uri="{FF2B5EF4-FFF2-40B4-BE49-F238E27FC236}">
                <a16:creationId xmlns:a16="http://schemas.microsoft.com/office/drawing/2014/main" id="{0F36BBD5-1E3D-4E4A-BAD0-8421A2E69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7" r="2856" b="12873"/>
          <a:stretch/>
        </p:blipFill>
        <p:spPr bwMode="auto">
          <a:xfrm>
            <a:off x="7428217" y="777925"/>
            <a:ext cx="3395250" cy="16562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8DD05CA-F7A1-4FF4-B5B7-FF7E3294F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846" y="4325419"/>
            <a:ext cx="3575407" cy="2147299"/>
          </a:xfrm>
          <a:prstGeom prst="rect">
            <a:avLst/>
          </a:prstGeom>
        </p:spPr>
      </p:pic>
      <p:sp>
        <p:nvSpPr>
          <p:cNvPr id="9" name="TextBox 8">
            <a:extLst>
              <a:ext uri="{FF2B5EF4-FFF2-40B4-BE49-F238E27FC236}">
                <a16:creationId xmlns:a16="http://schemas.microsoft.com/office/drawing/2014/main" id="{0A782DBA-50CC-4736-AC1E-7644BC6B965A}"/>
              </a:ext>
            </a:extLst>
          </p:cNvPr>
          <p:cNvSpPr txBox="1"/>
          <p:nvPr/>
        </p:nvSpPr>
        <p:spPr>
          <a:xfrm>
            <a:off x="844552" y="3844826"/>
            <a:ext cx="6298058" cy="2862322"/>
          </a:xfrm>
          <a:prstGeom prst="rect">
            <a:avLst/>
          </a:prstGeom>
          <a:noFill/>
        </p:spPr>
        <p:txBody>
          <a:bodyPr wrap="square" rtlCol="0">
            <a:spAutoFit/>
          </a:bodyPr>
          <a:lstStyle/>
          <a:p>
            <a:r>
              <a:rPr lang="en-IN" dirty="0"/>
              <a:t>From the output we can see that Claudia &amp; </a:t>
            </a:r>
            <a:r>
              <a:rPr lang="en-IN" dirty="0" err="1"/>
              <a:t>Turi</a:t>
            </a:r>
            <a:r>
              <a:rPr lang="en-IN" dirty="0"/>
              <a:t> is the busiest host according to average of the occupancies of the listings associated to them.</a:t>
            </a:r>
          </a:p>
          <a:p>
            <a:endParaRPr lang="en-IN" dirty="0"/>
          </a:p>
          <a:p>
            <a:r>
              <a:rPr lang="en-IN" dirty="0"/>
              <a:t>Apart from this we can also get the name of the five busiest host:</a:t>
            </a:r>
          </a:p>
          <a:p>
            <a:pPr marL="285750" indent="-285750">
              <a:buFont typeface="Arial" panose="020B0604020202020204" pitchFamily="34" charset="0"/>
              <a:buChar char="•"/>
            </a:pPr>
            <a:r>
              <a:rPr lang="en-IN" dirty="0"/>
              <a:t>Claudia &amp; </a:t>
            </a:r>
            <a:r>
              <a:rPr lang="en-IN" dirty="0" err="1"/>
              <a:t>Turi</a:t>
            </a:r>
            <a:endParaRPr lang="en-IN" dirty="0"/>
          </a:p>
          <a:p>
            <a:pPr marL="285750" indent="-285750">
              <a:buFont typeface="Arial" panose="020B0604020202020204" pitchFamily="34" charset="0"/>
              <a:buChar char="•"/>
            </a:pPr>
            <a:r>
              <a:rPr lang="en-IN" dirty="0"/>
              <a:t>Sonia</a:t>
            </a:r>
          </a:p>
          <a:p>
            <a:pPr marL="285750" indent="-285750">
              <a:buFont typeface="Arial" panose="020B0604020202020204" pitchFamily="34" charset="0"/>
              <a:buChar char="•"/>
            </a:pPr>
            <a:r>
              <a:rPr lang="en-IN" dirty="0"/>
              <a:t>Laura</a:t>
            </a:r>
          </a:p>
          <a:p>
            <a:pPr marL="285750" indent="-285750">
              <a:buFont typeface="Arial" panose="020B0604020202020204" pitchFamily="34" charset="0"/>
              <a:buChar char="•"/>
            </a:pPr>
            <a:r>
              <a:rPr lang="en-IN" dirty="0"/>
              <a:t>Gia</a:t>
            </a:r>
          </a:p>
          <a:p>
            <a:pPr marL="285750" indent="-285750">
              <a:buFont typeface="Arial" panose="020B0604020202020204" pitchFamily="34" charset="0"/>
              <a:buChar char="•"/>
            </a:pPr>
            <a:r>
              <a:rPr lang="en-IN" dirty="0"/>
              <a:t>Emma</a:t>
            </a:r>
          </a:p>
        </p:txBody>
      </p:sp>
      <p:pic>
        <p:nvPicPr>
          <p:cNvPr id="10" name="Picture 2" descr="See the source image">
            <a:extLst>
              <a:ext uri="{FF2B5EF4-FFF2-40B4-BE49-F238E27FC236}">
                <a16:creationId xmlns:a16="http://schemas.microsoft.com/office/drawing/2014/main" id="{E281EEF0-929F-4748-8EE4-71BE9A2871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3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F005-64DC-4BF0-A22C-037B5F1B8493}"/>
              </a:ext>
            </a:extLst>
          </p:cNvPr>
          <p:cNvSpPr>
            <a:spLocks noGrp="1"/>
          </p:cNvSpPr>
          <p:nvPr>
            <p:ph type="title"/>
          </p:nvPr>
        </p:nvSpPr>
        <p:spPr>
          <a:xfrm>
            <a:off x="595901" y="482884"/>
            <a:ext cx="10757899" cy="780837"/>
          </a:xfrm>
          <a:solidFill>
            <a:schemeClr val="accent1"/>
          </a:solidFill>
        </p:spPr>
        <p:txBody>
          <a:bodyPr>
            <a:normAutofit/>
          </a:bodyPr>
          <a:lstStyle/>
          <a:p>
            <a:pPr algn="ctr"/>
            <a:r>
              <a:rPr lang="en-IN" b="1" dirty="0">
                <a:solidFill>
                  <a:schemeClr val="bg1"/>
                </a:solidFill>
                <a:latin typeface="Arial" panose="020B0604020202020204" pitchFamily="34" charset="0"/>
                <a:cs typeface="Arial" panose="020B0604020202020204" pitchFamily="34" charset="0"/>
              </a:rPr>
              <a:t>Content</a:t>
            </a:r>
          </a:p>
        </p:txBody>
      </p:sp>
      <p:sp>
        <p:nvSpPr>
          <p:cNvPr id="3" name="Content Placeholder 2">
            <a:extLst>
              <a:ext uri="{FF2B5EF4-FFF2-40B4-BE49-F238E27FC236}">
                <a16:creationId xmlns:a16="http://schemas.microsoft.com/office/drawing/2014/main" id="{040D1E08-4BCD-47D2-BC77-B6825A947865}"/>
              </a:ext>
            </a:extLst>
          </p:cNvPr>
          <p:cNvSpPr>
            <a:spLocks noGrp="1"/>
          </p:cNvSpPr>
          <p:nvPr>
            <p:ph idx="1"/>
          </p:nvPr>
        </p:nvSpPr>
        <p:spPr/>
        <p:txBody>
          <a:bodyPr>
            <a:normAutofit/>
          </a:bodyPr>
          <a:lstStyle/>
          <a:p>
            <a:r>
              <a:rPr lang="en-IN" sz="2400" dirty="0"/>
              <a:t>About Airbnb</a:t>
            </a:r>
          </a:p>
          <a:p>
            <a:r>
              <a:rPr lang="en-IN" sz="2400" dirty="0"/>
              <a:t>Agenda</a:t>
            </a:r>
          </a:p>
          <a:p>
            <a:r>
              <a:rPr lang="en-IN" sz="2400" dirty="0"/>
              <a:t>Dataset Summary</a:t>
            </a:r>
          </a:p>
          <a:p>
            <a:r>
              <a:rPr lang="en-IN" sz="2400" dirty="0"/>
              <a:t>Data Cleaning</a:t>
            </a:r>
          </a:p>
          <a:p>
            <a:r>
              <a:rPr lang="en-IN" sz="2400" dirty="0"/>
              <a:t>Distinguishing Features</a:t>
            </a:r>
          </a:p>
          <a:p>
            <a:r>
              <a:rPr lang="en-IN" sz="2400" dirty="0"/>
              <a:t>Correlation heatmap</a:t>
            </a:r>
          </a:p>
          <a:p>
            <a:r>
              <a:rPr lang="en-IN" sz="2400" dirty="0"/>
              <a:t>Analysis of dataset</a:t>
            </a:r>
          </a:p>
          <a:p>
            <a:r>
              <a:rPr lang="en-IN" sz="2400" dirty="0"/>
              <a:t>Conclusion</a:t>
            </a:r>
          </a:p>
          <a:p>
            <a:r>
              <a:rPr lang="en-IN" sz="2400" dirty="0"/>
              <a:t>Tools Used</a:t>
            </a:r>
          </a:p>
          <a:p>
            <a:endParaRPr lang="en-IN" sz="2400" dirty="0"/>
          </a:p>
        </p:txBody>
      </p:sp>
      <p:pic>
        <p:nvPicPr>
          <p:cNvPr id="5" name="Picture 2" descr="See the source image">
            <a:extLst>
              <a:ext uri="{FF2B5EF4-FFF2-40B4-BE49-F238E27FC236}">
                <a16:creationId xmlns:a16="http://schemas.microsoft.com/office/drawing/2014/main" id="{6BBD64DC-B8C4-4781-A1AC-6223C7DDEF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3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99F4-B221-4B42-AC61-64E4820C6D8D}"/>
              </a:ext>
            </a:extLst>
          </p:cNvPr>
          <p:cNvSpPr txBox="1">
            <a:spLocks/>
          </p:cNvSpPr>
          <p:nvPr/>
        </p:nvSpPr>
        <p:spPr>
          <a:xfrm>
            <a:off x="838200" y="390418"/>
            <a:ext cx="10515600" cy="482884"/>
          </a:xfrm>
          <a:prstGeom prst="rect">
            <a:avLst/>
          </a:prstGeom>
          <a:solidFill>
            <a:schemeClr val="accent1"/>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a:solidFill>
                  <a:schemeClr val="bg1"/>
                </a:solidFill>
              </a:rPr>
              <a:t>Analysis of Airbnb dataset Continued…</a:t>
            </a:r>
            <a:endParaRPr lang="en-IN" sz="4000" b="1" dirty="0">
              <a:solidFill>
                <a:schemeClr val="bg1"/>
              </a:solidFill>
            </a:endParaRPr>
          </a:p>
        </p:txBody>
      </p:sp>
      <p:sp>
        <p:nvSpPr>
          <p:cNvPr id="4" name="TextBox 3">
            <a:extLst>
              <a:ext uri="{FF2B5EF4-FFF2-40B4-BE49-F238E27FC236}">
                <a16:creationId xmlns:a16="http://schemas.microsoft.com/office/drawing/2014/main" id="{8FB1B6A5-A403-49BB-A4FB-7B150F93DFDE}"/>
              </a:ext>
            </a:extLst>
          </p:cNvPr>
          <p:cNvSpPr txBox="1"/>
          <p:nvPr/>
        </p:nvSpPr>
        <p:spPr>
          <a:xfrm>
            <a:off x="747444" y="1202344"/>
            <a:ext cx="6097712" cy="461665"/>
          </a:xfrm>
          <a:prstGeom prst="rect">
            <a:avLst/>
          </a:prstGeom>
          <a:noFill/>
        </p:spPr>
        <p:txBody>
          <a:bodyPr wrap="square">
            <a:spAutoFit/>
          </a:bodyPr>
          <a:lstStyle/>
          <a:p>
            <a:r>
              <a:rPr lang="en-IN" sz="2400" dirty="0">
                <a:solidFill>
                  <a:srgbClr val="C00000"/>
                </a:solidFill>
              </a:rPr>
              <a:t>Location wise Traffic and reason behind it.</a:t>
            </a:r>
          </a:p>
        </p:txBody>
      </p:sp>
      <p:pic>
        <p:nvPicPr>
          <p:cNvPr id="10242" name="Picture 2">
            <a:extLst>
              <a:ext uri="{FF2B5EF4-FFF2-40B4-BE49-F238E27FC236}">
                <a16:creationId xmlns:a16="http://schemas.microsoft.com/office/drawing/2014/main" id="{E5AA6CEC-6937-485C-A662-AE7BFF3CD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706"/>
          <a:stretch/>
        </p:blipFill>
        <p:spPr bwMode="auto">
          <a:xfrm>
            <a:off x="382659" y="1843088"/>
            <a:ext cx="6097712"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309C20B-5FA2-4033-84BF-5DC5823769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449"/>
          <a:stretch/>
        </p:blipFill>
        <p:spPr bwMode="auto">
          <a:xfrm>
            <a:off x="6369978" y="1664010"/>
            <a:ext cx="5182510" cy="3484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3DDB02-9934-462C-BA01-0569F52E5C41}"/>
              </a:ext>
            </a:extLst>
          </p:cNvPr>
          <p:cNvSpPr txBox="1"/>
          <p:nvPr/>
        </p:nvSpPr>
        <p:spPr>
          <a:xfrm>
            <a:off x="639512" y="5148478"/>
            <a:ext cx="11021656" cy="1323439"/>
          </a:xfrm>
          <a:prstGeom prst="rect">
            <a:avLst/>
          </a:prstGeom>
          <a:noFill/>
        </p:spPr>
        <p:txBody>
          <a:bodyPr wrap="square" rtlCol="0">
            <a:spAutoFit/>
          </a:bodyPr>
          <a:lstStyle/>
          <a:p>
            <a:r>
              <a:rPr lang="en-IN" sz="1600" dirty="0">
                <a:latin typeface="Comic Sans MS" panose="030F0702030302020204" pitchFamily="66" charset="0"/>
              </a:rPr>
              <a:t>From the above two charts we can observe that Manhattan has the highest traffic among all five neighbourhood groups</a:t>
            </a:r>
            <a:r>
              <a:rPr lang="en-IN" sz="1600" dirty="0"/>
              <a:t>. </a:t>
            </a:r>
            <a:r>
              <a:rPr lang="en-US" sz="1600" b="0" i="0" dirty="0">
                <a:solidFill>
                  <a:srgbClr val="212121"/>
                </a:solidFill>
                <a:effectLst/>
                <a:latin typeface="Comic Sans MS" panose="030F0702030302020204" pitchFamily="66" charset="0"/>
              </a:rPr>
              <a:t>Manhattan has more traffic probably because it is the most popular borough of NYC and considered to have most of very popular attractions. In fact, most people believe Manhattan to be the synonym of NYC. Brooklyn comes second on the basis of traffic as it is considered to be the second most famous district of New York after Manhattan. Staten island has least because this location is least known.</a:t>
            </a:r>
            <a:endParaRPr lang="en-IN" sz="1600" dirty="0">
              <a:latin typeface="Comic Sans MS" panose="030F0702030302020204" pitchFamily="66" charset="0"/>
            </a:endParaRPr>
          </a:p>
        </p:txBody>
      </p:sp>
      <p:pic>
        <p:nvPicPr>
          <p:cNvPr id="7" name="Picture 2" descr="See the source image">
            <a:extLst>
              <a:ext uri="{FF2B5EF4-FFF2-40B4-BE49-F238E27FC236}">
                <a16:creationId xmlns:a16="http://schemas.microsoft.com/office/drawing/2014/main" id="{6BFEBA04-8C4D-452F-B22C-4A85E7241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33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7BDFE-EB67-477D-89BB-717388263AA6}"/>
              </a:ext>
            </a:extLst>
          </p:cNvPr>
          <p:cNvSpPr>
            <a:spLocks noGrp="1"/>
          </p:cNvSpPr>
          <p:nvPr>
            <p:ph type="title"/>
          </p:nvPr>
        </p:nvSpPr>
        <p:spPr>
          <a:xfrm>
            <a:off x="838200" y="365126"/>
            <a:ext cx="10515600" cy="693112"/>
          </a:xfrm>
          <a:solidFill>
            <a:schemeClr val="accent1"/>
          </a:solidFill>
        </p:spPr>
        <p:txBody>
          <a:bodyPr>
            <a:normAutofit fontScale="90000"/>
          </a:bodyPr>
          <a:lstStyle/>
          <a:p>
            <a:pPr algn="ctr"/>
            <a:r>
              <a:rPr lang="en-IN" b="1" dirty="0">
                <a:solidFill>
                  <a:schemeClr val="bg1"/>
                </a:solidFill>
              </a:rPr>
              <a:t>Conclusion</a:t>
            </a:r>
          </a:p>
        </p:txBody>
      </p:sp>
      <p:sp>
        <p:nvSpPr>
          <p:cNvPr id="3" name="Content Placeholder 2">
            <a:extLst>
              <a:ext uri="{FF2B5EF4-FFF2-40B4-BE49-F238E27FC236}">
                <a16:creationId xmlns:a16="http://schemas.microsoft.com/office/drawing/2014/main" id="{839D869D-5055-4707-877C-78CBDBF7EE17}"/>
              </a:ext>
            </a:extLst>
          </p:cNvPr>
          <p:cNvSpPr>
            <a:spLocks noGrp="1"/>
          </p:cNvSpPr>
          <p:nvPr>
            <p:ph idx="1"/>
          </p:nvPr>
        </p:nvSpPr>
        <p:spPr>
          <a:xfrm>
            <a:off x="838200" y="1558497"/>
            <a:ext cx="10515600" cy="4351338"/>
          </a:xfrm>
        </p:spPr>
        <p:txBody>
          <a:bodyPr>
            <a:normAutofit lnSpcReduction="10000"/>
          </a:bodyPr>
          <a:lstStyle/>
          <a:p>
            <a:pPr marL="0" indent="0">
              <a:buNone/>
            </a:pPr>
            <a:r>
              <a:rPr lang="en-IN" sz="1600" dirty="0"/>
              <a:t>By exploring the Airbnb dataset we have drawn many out many information. Some of them are listed below:</a:t>
            </a:r>
          </a:p>
          <a:p>
            <a:r>
              <a:rPr lang="en-IN" sz="1600" dirty="0"/>
              <a:t>Our Airbnb dataset has data from the five boroughs of NYC namely Manhattan, Brooklyn, Queens, Bronx and Staten Island</a:t>
            </a:r>
          </a:p>
          <a:p>
            <a:r>
              <a:rPr lang="en-IN" sz="1600" dirty="0"/>
              <a:t>Manhattan has maximum number of listings, this may be the case because Manhattan has almost 99% of tourists attractions all over the NYC. Some of them are </a:t>
            </a:r>
            <a:r>
              <a:rPr lang="en-US" sz="1600" dirty="0"/>
              <a:t>Empire State Building, the Rockefeller Center, the surprising Chrysler Building, the fascinating Times Square, the controversial MoMA etc.</a:t>
            </a:r>
          </a:p>
          <a:p>
            <a:r>
              <a:rPr lang="en-US" sz="1600" dirty="0"/>
              <a:t>Brooklyn has second highest listings and Staten Island has the least.</a:t>
            </a:r>
          </a:p>
          <a:p>
            <a:r>
              <a:rPr lang="en-US" sz="1600" dirty="0"/>
              <a:t>Most of the hosts from Manhattan has multiple number of listings.</a:t>
            </a:r>
          </a:p>
          <a:p>
            <a:r>
              <a:rPr lang="en-US" sz="1600" dirty="0"/>
              <a:t>Most of the guests visiting Manhattan and Brooklyn are not giving reviews, it may be because more corporate bookings are happening in Manhattan and Brooklyn or the high profile people are visiting these locations, and they probably do not give reviews most often.</a:t>
            </a:r>
          </a:p>
          <a:p>
            <a:r>
              <a:rPr lang="en-US" sz="1600" dirty="0"/>
              <a:t>The boroughs with less number of listings are receiving more reviews, the reason probably would be the hosts are able to cater to most of their guests and encouraging them to give reviews.</a:t>
            </a:r>
          </a:p>
          <a:p>
            <a:r>
              <a:rPr lang="en-US" sz="1600" dirty="0"/>
              <a:t>There are three categories of room types available which are: Entire home/apt, Private Rooms and Shared rooms. Out of these three Entire home/apt is very expensive and shared rooms are the least expensive.</a:t>
            </a:r>
          </a:p>
          <a:p>
            <a:r>
              <a:rPr lang="en-US" sz="1600" dirty="0"/>
              <a:t>Private rooms are mostly preferred over Entire home/apt because it is less costly and has less minimum nights dependency.</a:t>
            </a:r>
            <a:endParaRPr lang="en-IN" sz="1600" dirty="0"/>
          </a:p>
          <a:p>
            <a:endParaRPr lang="en-IN" sz="2400" dirty="0"/>
          </a:p>
        </p:txBody>
      </p:sp>
      <p:pic>
        <p:nvPicPr>
          <p:cNvPr id="4" name="Picture 2" descr="See the source image">
            <a:extLst>
              <a:ext uri="{FF2B5EF4-FFF2-40B4-BE49-F238E27FC236}">
                <a16:creationId xmlns:a16="http://schemas.microsoft.com/office/drawing/2014/main" id="{3600A096-0EC2-4D19-AA51-5403349A06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010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3996C-E9D6-48DE-8CD2-9FB900919F42}"/>
              </a:ext>
            </a:extLst>
          </p:cNvPr>
          <p:cNvSpPr txBox="1"/>
          <p:nvPr/>
        </p:nvSpPr>
        <p:spPr>
          <a:xfrm>
            <a:off x="2034282" y="739739"/>
            <a:ext cx="8301520" cy="584775"/>
          </a:xfrm>
          <a:prstGeom prst="rect">
            <a:avLst/>
          </a:prstGeom>
          <a:solidFill>
            <a:schemeClr val="accent1"/>
          </a:solidFill>
        </p:spPr>
        <p:txBody>
          <a:bodyPr wrap="square" rtlCol="0">
            <a:spAutoFit/>
          </a:bodyPr>
          <a:lstStyle/>
          <a:p>
            <a:pPr algn="ctr"/>
            <a:r>
              <a:rPr lang="en-IN" sz="3200" b="1" dirty="0">
                <a:solidFill>
                  <a:schemeClr val="bg1"/>
                </a:solidFill>
              </a:rPr>
              <a:t>Tools Used</a:t>
            </a:r>
          </a:p>
        </p:txBody>
      </p:sp>
      <p:sp>
        <p:nvSpPr>
          <p:cNvPr id="3" name="TextBox 2">
            <a:extLst>
              <a:ext uri="{FF2B5EF4-FFF2-40B4-BE49-F238E27FC236}">
                <a16:creationId xmlns:a16="http://schemas.microsoft.com/office/drawing/2014/main" id="{4D794529-C907-4C99-9A53-0C1D60E3E186}"/>
              </a:ext>
            </a:extLst>
          </p:cNvPr>
          <p:cNvSpPr txBox="1"/>
          <p:nvPr/>
        </p:nvSpPr>
        <p:spPr>
          <a:xfrm>
            <a:off x="2224354" y="2024009"/>
            <a:ext cx="7921375"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t>Google </a:t>
            </a:r>
            <a:r>
              <a:rPr lang="en-IN" sz="2400" dirty="0" err="1"/>
              <a:t>Colaboratory</a:t>
            </a:r>
            <a:endParaRPr lang="en-IN" sz="2400" dirty="0"/>
          </a:p>
          <a:p>
            <a:pPr marL="342900" indent="-342900">
              <a:buFont typeface="Arial" panose="020B0604020202020204" pitchFamily="34" charset="0"/>
              <a:buChar char="•"/>
            </a:pPr>
            <a:r>
              <a:rPr lang="en-IN" sz="2400" dirty="0"/>
              <a:t>Python</a:t>
            </a:r>
          </a:p>
          <a:p>
            <a:pPr marL="342900" indent="-342900">
              <a:buFont typeface="Arial" panose="020B0604020202020204" pitchFamily="34" charset="0"/>
              <a:buChar char="•"/>
            </a:pPr>
            <a:r>
              <a:rPr lang="en-IN" sz="2400" dirty="0" err="1"/>
              <a:t>github</a:t>
            </a:r>
            <a:endParaRPr lang="en-IN" sz="2400" dirty="0"/>
          </a:p>
          <a:p>
            <a:endParaRPr lang="en-IN" sz="2400" dirty="0"/>
          </a:p>
          <a:p>
            <a:r>
              <a:rPr lang="en-IN" sz="2400" dirty="0">
                <a:solidFill>
                  <a:srgbClr val="C00000"/>
                </a:solidFill>
              </a:rPr>
              <a:t>Libraries imported:</a:t>
            </a:r>
          </a:p>
          <a:p>
            <a:pPr marL="342900" indent="-342900">
              <a:buFont typeface="Arial" panose="020B0604020202020204" pitchFamily="34" charset="0"/>
              <a:buChar char="•"/>
            </a:pPr>
            <a:r>
              <a:rPr lang="en-IN" sz="2400" dirty="0"/>
              <a:t>Pandas</a:t>
            </a:r>
          </a:p>
          <a:p>
            <a:pPr marL="342900" indent="-342900">
              <a:buFont typeface="Arial" panose="020B0604020202020204" pitchFamily="34" charset="0"/>
              <a:buChar char="•"/>
            </a:pPr>
            <a:r>
              <a:rPr lang="en-IN" sz="2400" dirty="0" err="1"/>
              <a:t>Numpy</a:t>
            </a:r>
            <a:endParaRPr lang="en-IN" sz="2400" dirty="0"/>
          </a:p>
          <a:p>
            <a:pPr marL="342900" indent="-342900">
              <a:buFont typeface="Arial" panose="020B0604020202020204" pitchFamily="34" charset="0"/>
              <a:buChar char="•"/>
            </a:pPr>
            <a:r>
              <a:rPr lang="en-IN" sz="2400" dirty="0"/>
              <a:t>Matplotlib</a:t>
            </a:r>
          </a:p>
          <a:p>
            <a:pPr marL="342900" indent="-342900">
              <a:buFont typeface="Arial" panose="020B0604020202020204" pitchFamily="34" charset="0"/>
              <a:buChar char="•"/>
            </a:pPr>
            <a:r>
              <a:rPr lang="en-IN" sz="2400" dirty="0"/>
              <a:t>Seaborn</a:t>
            </a:r>
          </a:p>
        </p:txBody>
      </p:sp>
      <p:pic>
        <p:nvPicPr>
          <p:cNvPr id="4" name="Picture 2" descr="See the source image">
            <a:extLst>
              <a:ext uri="{FF2B5EF4-FFF2-40B4-BE49-F238E27FC236}">
                <a16:creationId xmlns:a16="http://schemas.microsoft.com/office/drawing/2014/main" id="{575F51E1-53AF-4E83-B1F3-03E7DE2794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16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E90C2-2E30-45D4-A684-294CD06D95C3}"/>
              </a:ext>
            </a:extLst>
          </p:cNvPr>
          <p:cNvSpPr txBox="1"/>
          <p:nvPr/>
        </p:nvSpPr>
        <p:spPr>
          <a:xfrm>
            <a:off x="1087348" y="2784297"/>
            <a:ext cx="10017304" cy="923330"/>
          </a:xfrm>
          <a:prstGeom prst="rect">
            <a:avLst/>
          </a:prstGeom>
          <a:noFill/>
        </p:spPr>
        <p:txBody>
          <a:bodyPr wrap="square" rtlCol="0">
            <a:spAutoFit/>
          </a:bodyPr>
          <a:lstStyle/>
          <a:p>
            <a:pPr algn="ctr"/>
            <a:r>
              <a:rPr lang="en-IN" sz="5400" b="1" dirty="0">
                <a:solidFill>
                  <a:srgbClr val="C00000"/>
                </a:solidFill>
              </a:rPr>
              <a:t>Thank You</a:t>
            </a:r>
          </a:p>
        </p:txBody>
      </p:sp>
      <p:pic>
        <p:nvPicPr>
          <p:cNvPr id="3" name="Picture 2" descr="See the source image">
            <a:extLst>
              <a:ext uri="{FF2B5EF4-FFF2-40B4-BE49-F238E27FC236}">
                <a16:creationId xmlns:a16="http://schemas.microsoft.com/office/drawing/2014/main" id="{A363DA52-1833-4A97-86FF-9DDE0DE1BF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30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8640-F76F-4D1C-859C-4F25A0F360C7}"/>
              </a:ext>
            </a:extLst>
          </p:cNvPr>
          <p:cNvSpPr>
            <a:spLocks noGrp="1"/>
          </p:cNvSpPr>
          <p:nvPr>
            <p:ph type="title"/>
          </p:nvPr>
        </p:nvSpPr>
        <p:spPr>
          <a:xfrm>
            <a:off x="920393" y="2667891"/>
            <a:ext cx="10515600" cy="1325563"/>
          </a:xfrm>
        </p:spPr>
        <p:txBody>
          <a:bodyPr/>
          <a:lstStyle/>
          <a:p>
            <a:br>
              <a:rPr lang="en-IN" sz="4400" dirty="0"/>
            </a:br>
            <a:endParaRPr lang="en-IN" dirty="0"/>
          </a:p>
        </p:txBody>
      </p:sp>
      <mc:AlternateContent xmlns:mc="http://schemas.openxmlformats.org/markup-compatibility/2006">
        <mc:Choice xmlns:am3d="http://schemas.microsoft.com/office/drawing/2017/model3d" Requires="am3d">
          <p:graphicFrame>
            <p:nvGraphicFramePr>
              <p:cNvPr id="4" name="Content Placeholder 3" descr="Airplane">
                <a:extLst>
                  <a:ext uri="{FF2B5EF4-FFF2-40B4-BE49-F238E27FC236}">
                    <a16:creationId xmlns:a16="http://schemas.microsoft.com/office/drawing/2014/main" id="{F57E0803-732D-436C-80BF-6FDE23A77218}"/>
                  </a:ext>
                </a:extLst>
              </p:cNvPr>
              <p:cNvGraphicFramePr>
                <a:graphicFrameLocks noGrp="1" noChangeAspect="1"/>
              </p:cNvGraphicFramePr>
              <p:nvPr>
                <p:ph idx="1"/>
                <p:extLst>
                  <p:ext uri="{D42A27DB-BD31-4B8C-83A1-F6EECF244321}">
                    <p14:modId xmlns:p14="http://schemas.microsoft.com/office/powerpoint/2010/main" val="1374813988"/>
                  </p:ext>
                </p:extLst>
              </p:nvPr>
            </p:nvGraphicFramePr>
            <p:xfrm rot="19743220">
              <a:off x="582282" y="323460"/>
              <a:ext cx="2829816" cy="1377869"/>
            </p:xfrm>
            <a:graphic>
              <a:graphicData uri="http://schemas.microsoft.com/office/drawing/2017/model3d">
                <am3d:model3d r:embed="rId2">
                  <am3d:spPr>
                    <a:xfrm rot="19743220">
                      <a:off x="0" y="0"/>
                      <a:ext cx="2829816" cy="1377869"/>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m3d:postTrans dx="0" dy="0" dz="0"/>
                  </am3d:trans>
                  <am3d:raster rName="Office3DRenderer" rVer="16.0.8326">
                    <am3d:blip r:embed="rId3"/>
                  </am3d:raster>
                  <am3d:objViewport viewportSz="4785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Airplane">
                <a:extLst>
                  <a:ext uri="{FF2B5EF4-FFF2-40B4-BE49-F238E27FC236}">
                    <a16:creationId xmlns:a16="http://schemas.microsoft.com/office/drawing/2014/main" id="{F57E0803-732D-436C-80BF-6FDE23A77218}"/>
                  </a:ext>
                </a:extLst>
              </p:cNvPr>
              <p:cNvPicPr>
                <a:picLocks noGrp="1" noRot="1" noChangeAspect="1" noMove="1" noResize="1" noEditPoints="1" noAdjustHandles="1" noChangeArrowheads="1" noChangeShapeType="1" noCrop="1"/>
              </p:cNvPicPr>
              <p:nvPr/>
            </p:nvPicPr>
            <p:blipFill>
              <a:blip r:embed="rId3"/>
              <a:stretch>
                <a:fillRect/>
              </a:stretch>
            </p:blipFill>
            <p:spPr>
              <a:xfrm rot="19743220">
                <a:off x="582282" y="323460"/>
                <a:ext cx="2829816" cy="1377869"/>
              </a:xfrm>
              <a:prstGeom prst="rect">
                <a:avLst/>
              </a:prstGeom>
            </p:spPr>
          </p:pic>
        </mc:Fallback>
      </mc:AlternateContent>
      <p:sp>
        <p:nvSpPr>
          <p:cNvPr id="5" name="Rectangle 4">
            <a:extLst>
              <a:ext uri="{FF2B5EF4-FFF2-40B4-BE49-F238E27FC236}">
                <a16:creationId xmlns:a16="http://schemas.microsoft.com/office/drawing/2014/main" id="{15465778-6EBC-421A-98F2-F9A509C60B8B}"/>
              </a:ext>
            </a:extLst>
          </p:cNvPr>
          <p:cNvSpPr/>
          <p:nvPr/>
        </p:nvSpPr>
        <p:spPr>
          <a:xfrm>
            <a:off x="4027898" y="1172949"/>
            <a:ext cx="4136204" cy="636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t>About Airbnb</a:t>
            </a:r>
          </a:p>
        </p:txBody>
      </p:sp>
      <p:pic>
        <p:nvPicPr>
          <p:cNvPr id="1026" name="Picture 2" descr="See the source image">
            <a:extLst>
              <a:ext uri="{FF2B5EF4-FFF2-40B4-BE49-F238E27FC236}">
                <a16:creationId xmlns:a16="http://schemas.microsoft.com/office/drawing/2014/main" id="{A6CD4216-E232-4B44-AAF6-AFA9590F9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293" y="4076994"/>
            <a:ext cx="2566827" cy="2395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32866B1-A34B-473A-AC99-BA5E9EF50238}"/>
              </a:ext>
            </a:extLst>
          </p:cNvPr>
          <p:cNvSpPr txBox="1"/>
          <p:nvPr/>
        </p:nvSpPr>
        <p:spPr>
          <a:xfrm>
            <a:off x="756006" y="2239128"/>
            <a:ext cx="11120919" cy="1754326"/>
          </a:xfrm>
          <a:prstGeom prst="rect">
            <a:avLst/>
          </a:prstGeom>
          <a:noFill/>
        </p:spPr>
        <p:txBody>
          <a:bodyPr wrap="square" rtlCol="0">
            <a:spAutoFit/>
          </a:bodyPr>
          <a:lstStyle/>
          <a:p>
            <a:r>
              <a:rPr lang="en-US" dirty="0">
                <a:latin typeface="Comic Sans MS" panose="030F0702030302020204" pitchFamily="66" charset="0"/>
              </a:rPr>
              <a:t>Airbnb, Inc. is an American company that operates an online marketplace for lodging, primarily homestays for vacation rentals, and tourism activities. Based in San Francisco, California, the platform is accessible via website and mobile app. Airbnb does not own any of the listed properties; instead, it profits by receiving commission from each booking. The company was founded in 2008 by Brian </a:t>
            </a:r>
            <a:r>
              <a:rPr lang="en-US" dirty="0" err="1">
                <a:latin typeface="Comic Sans MS" panose="030F0702030302020204" pitchFamily="66" charset="0"/>
              </a:rPr>
              <a:t>Chesky</a:t>
            </a:r>
            <a:r>
              <a:rPr lang="en-US" dirty="0">
                <a:latin typeface="Comic Sans MS" panose="030F0702030302020204" pitchFamily="66" charset="0"/>
              </a:rPr>
              <a:t>, Nathan </a:t>
            </a:r>
            <a:r>
              <a:rPr lang="en-US" dirty="0" err="1">
                <a:latin typeface="Comic Sans MS" panose="030F0702030302020204" pitchFamily="66" charset="0"/>
              </a:rPr>
              <a:t>Blecharczyk</a:t>
            </a:r>
            <a:r>
              <a:rPr lang="en-US" dirty="0">
                <a:latin typeface="Comic Sans MS" panose="030F0702030302020204" pitchFamily="66" charset="0"/>
              </a:rPr>
              <a:t> and Joe </a:t>
            </a:r>
            <a:r>
              <a:rPr lang="en-US" dirty="0" err="1">
                <a:latin typeface="Comic Sans MS" panose="030F0702030302020204" pitchFamily="66" charset="0"/>
              </a:rPr>
              <a:t>Gebbia</a:t>
            </a:r>
            <a:r>
              <a:rPr lang="en-US" dirty="0">
                <a:latin typeface="Comic Sans MS" panose="030F0702030302020204" pitchFamily="66" charset="0"/>
              </a:rPr>
              <a:t>. Airbnb is a shortened version of its original name, AirBedandBreakfast.com.</a:t>
            </a:r>
            <a:endParaRPr lang="en-IN" dirty="0">
              <a:latin typeface="Comic Sans MS" panose="030F0702030302020204" pitchFamily="66" charset="0"/>
            </a:endParaRPr>
          </a:p>
        </p:txBody>
      </p:sp>
      <p:pic>
        <p:nvPicPr>
          <p:cNvPr id="8" name="Picture 2" descr="See the source image">
            <a:extLst>
              <a:ext uri="{FF2B5EF4-FFF2-40B4-BE49-F238E27FC236}">
                <a16:creationId xmlns:a16="http://schemas.microsoft.com/office/drawing/2014/main" id="{3FC8544E-2DFE-48A1-AE85-56C0586C30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6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F00D-0B5F-41FF-93D5-0576A0202D95}"/>
              </a:ext>
            </a:extLst>
          </p:cNvPr>
          <p:cNvSpPr>
            <a:spLocks noGrp="1"/>
          </p:cNvSpPr>
          <p:nvPr>
            <p:ph type="title"/>
          </p:nvPr>
        </p:nvSpPr>
        <p:spPr>
          <a:xfrm>
            <a:off x="729466" y="400692"/>
            <a:ext cx="10624334" cy="1006869"/>
          </a:xfrm>
          <a:solidFill>
            <a:srgbClr val="0070C0"/>
          </a:solidFill>
        </p:spPr>
        <p:txBody>
          <a:bodyPr/>
          <a:lstStyle/>
          <a:p>
            <a:pPr algn="ctr"/>
            <a:r>
              <a:rPr lang="en-IN" dirty="0">
                <a:solidFill>
                  <a:schemeClr val="bg1"/>
                </a:solidFill>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A19267AA-2B2F-4CF2-86B4-02056D643F9B}"/>
              </a:ext>
            </a:extLst>
          </p:cNvPr>
          <p:cNvSpPr>
            <a:spLocks noGrp="1"/>
          </p:cNvSpPr>
          <p:nvPr>
            <p:ph idx="1"/>
          </p:nvPr>
        </p:nvSpPr>
        <p:spPr/>
        <p:txBody>
          <a:bodyPr>
            <a:normAutofit/>
          </a:bodyPr>
          <a:lstStyle/>
          <a:p>
            <a:pPr marL="0" indent="0">
              <a:buNone/>
            </a:pPr>
            <a:r>
              <a:rPr lang="en-IN" sz="2000" dirty="0"/>
              <a:t>We will analyse the Airbnb dataset of New York City.</a:t>
            </a:r>
          </a:p>
          <a:p>
            <a:pPr marL="0" indent="0">
              <a:buNone/>
            </a:pPr>
            <a:endParaRPr lang="en-IN" sz="2000" dirty="0"/>
          </a:p>
          <a:p>
            <a:pPr marL="0" indent="0">
              <a:buNone/>
            </a:pPr>
            <a:r>
              <a:rPr lang="en-IN" sz="2000" dirty="0"/>
              <a:t>We will perform different analysis and try to gain insights like:</a:t>
            </a:r>
          </a:p>
          <a:p>
            <a:r>
              <a:rPr lang="en-IN" sz="2000" dirty="0"/>
              <a:t>Which borough has more number of listings and the reason behind it.</a:t>
            </a:r>
          </a:p>
          <a:p>
            <a:r>
              <a:rPr lang="en-IN" sz="2000" dirty="0"/>
              <a:t>The neighbourhood that is more popular</a:t>
            </a:r>
          </a:p>
          <a:p>
            <a:r>
              <a:rPr lang="en-IN" sz="2000" dirty="0"/>
              <a:t>Room types that are </a:t>
            </a:r>
            <a:r>
              <a:rPr lang="en-IN" sz="2000" dirty="0">
                <a:latin typeface="Comic Sans MS" panose="030F0702030302020204" pitchFamily="66" charset="0"/>
              </a:rPr>
              <a:t>preferred</a:t>
            </a:r>
            <a:r>
              <a:rPr lang="en-IN" sz="2000" dirty="0"/>
              <a:t> the most by guests</a:t>
            </a:r>
          </a:p>
          <a:p>
            <a:r>
              <a:rPr lang="en-IN" sz="2000" dirty="0"/>
              <a:t>Review and ratings</a:t>
            </a:r>
          </a:p>
          <a:p>
            <a:endParaRPr lang="en-IN" sz="2000" dirty="0"/>
          </a:p>
          <a:p>
            <a:pPr marL="0" indent="0">
              <a:buNone/>
            </a:pPr>
            <a:r>
              <a:rPr lang="en-IN" sz="2000" dirty="0"/>
              <a:t>By doing this we will try to find the factors affecting the Airbnb listings in New York City.</a:t>
            </a:r>
          </a:p>
        </p:txBody>
      </p:sp>
      <p:pic>
        <p:nvPicPr>
          <p:cNvPr id="5" name="Picture 2" descr="See the source image">
            <a:extLst>
              <a:ext uri="{FF2B5EF4-FFF2-40B4-BE49-F238E27FC236}">
                <a16:creationId xmlns:a16="http://schemas.microsoft.com/office/drawing/2014/main" id="{EB0BE728-4CA1-4978-9ABD-17350B9E7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6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2508-84C9-44F9-89DA-D42C465A1DA1}"/>
              </a:ext>
            </a:extLst>
          </p:cNvPr>
          <p:cNvSpPr>
            <a:spLocks noGrp="1"/>
          </p:cNvSpPr>
          <p:nvPr>
            <p:ph type="title"/>
          </p:nvPr>
        </p:nvSpPr>
        <p:spPr>
          <a:xfrm>
            <a:off x="636998" y="365126"/>
            <a:ext cx="10716802" cy="1155450"/>
          </a:xfrm>
          <a:solidFill>
            <a:srgbClr val="0070C0"/>
          </a:solidFill>
        </p:spPr>
        <p:txBody>
          <a:bodyPr/>
          <a:lstStyle/>
          <a:p>
            <a:pPr algn="ctr"/>
            <a:r>
              <a:rPr lang="en-IN" b="1" dirty="0">
                <a:solidFill>
                  <a:schemeClr val="bg1"/>
                </a:solidFill>
                <a:latin typeface="Arial" panose="020B0604020202020204" pitchFamily="34" charset="0"/>
                <a:cs typeface="Arial" panose="020B0604020202020204" pitchFamily="34" charset="0"/>
              </a:rPr>
              <a:t>Dataset Summary</a:t>
            </a:r>
          </a:p>
        </p:txBody>
      </p:sp>
      <p:sp>
        <p:nvSpPr>
          <p:cNvPr id="3" name="Content Placeholder 2">
            <a:extLst>
              <a:ext uri="{FF2B5EF4-FFF2-40B4-BE49-F238E27FC236}">
                <a16:creationId xmlns:a16="http://schemas.microsoft.com/office/drawing/2014/main" id="{86719ED2-216E-445B-8DBA-387855C76056}"/>
              </a:ext>
            </a:extLst>
          </p:cNvPr>
          <p:cNvSpPr>
            <a:spLocks noGrp="1"/>
          </p:cNvSpPr>
          <p:nvPr>
            <p:ph idx="1"/>
          </p:nvPr>
        </p:nvSpPr>
        <p:spPr/>
        <p:txBody>
          <a:bodyPr>
            <a:normAutofit/>
          </a:bodyPr>
          <a:lstStyle/>
          <a:p>
            <a:pPr marL="0" indent="0">
              <a:buNone/>
            </a:pPr>
            <a:r>
              <a:rPr lang="en-IN" sz="2400" dirty="0"/>
              <a:t>Our Airbnb dataset contains 16 features and below are the detailed description of all the features:</a:t>
            </a:r>
          </a:p>
          <a:p>
            <a:pPr algn="l">
              <a:buFont typeface="Arial" panose="020B0604020202020204" pitchFamily="34" charset="0"/>
              <a:buChar char="•"/>
            </a:pPr>
            <a:r>
              <a:rPr lang="en-US" sz="2400" b="0" i="0" u="sng" dirty="0">
                <a:solidFill>
                  <a:schemeClr val="accent1"/>
                </a:solidFill>
                <a:effectLst/>
                <a:latin typeface="Roboto" panose="02000000000000000000" pitchFamily="2" charset="0"/>
              </a:rPr>
              <a:t>id and name</a:t>
            </a:r>
            <a:r>
              <a:rPr lang="en-US" sz="2400" b="0" i="0" u="sng" dirty="0">
                <a:solidFill>
                  <a:srgbClr val="212121"/>
                </a:solidFill>
                <a:effectLst/>
                <a:latin typeface="Roboto" panose="02000000000000000000" pitchFamily="2" charset="0"/>
              </a:rPr>
              <a:t> </a:t>
            </a:r>
            <a:r>
              <a:rPr lang="en-US" sz="2400" b="0" i="0" dirty="0">
                <a:solidFill>
                  <a:srgbClr val="212121"/>
                </a:solidFill>
                <a:effectLst/>
                <a:latin typeface="Roboto" panose="02000000000000000000" pitchFamily="2" charset="0"/>
              </a:rPr>
              <a:t>- They are simply the listing id and their names</a:t>
            </a:r>
          </a:p>
          <a:p>
            <a:pPr algn="l">
              <a:buFont typeface="Arial" panose="020B0604020202020204" pitchFamily="34" charset="0"/>
              <a:buChar char="•"/>
            </a:pPr>
            <a:r>
              <a:rPr lang="en-US" sz="2400" b="0" i="0" u="sng" dirty="0">
                <a:solidFill>
                  <a:schemeClr val="accent1"/>
                </a:solidFill>
                <a:effectLst/>
                <a:latin typeface="Roboto" panose="02000000000000000000" pitchFamily="2" charset="0"/>
              </a:rPr>
              <a:t>host_id and </a:t>
            </a:r>
            <a:r>
              <a:rPr lang="en-US" sz="2400" b="0" i="0" u="sng" dirty="0" err="1">
                <a:solidFill>
                  <a:schemeClr val="accent1"/>
                </a:solidFill>
                <a:effectLst/>
                <a:latin typeface="Roboto" panose="02000000000000000000" pitchFamily="2" charset="0"/>
              </a:rPr>
              <a:t>host_name</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They signify the id of host who are associated to the respective listing and their names</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neighbourhood_group</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It contains the district of the listing.</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neighbourhood</a:t>
            </a:r>
            <a:r>
              <a:rPr lang="en-US" sz="2400" b="0" i="0" dirty="0">
                <a:solidFill>
                  <a:srgbClr val="212121"/>
                </a:solidFill>
                <a:effectLst/>
                <a:latin typeface="Roboto" panose="02000000000000000000" pitchFamily="2" charset="0"/>
              </a:rPr>
              <a:t> - the neighborhood of the respective neighborhood groups.</a:t>
            </a:r>
          </a:p>
          <a:p>
            <a:pPr algn="l">
              <a:buFont typeface="Arial" panose="020B0604020202020204" pitchFamily="34" charset="0"/>
              <a:buChar char="•"/>
            </a:pPr>
            <a:r>
              <a:rPr lang="en-US" sz="2400" b="0" i="0" u="sng" dirty="0">
                <a:solidFill>
                  <a:schemeClr val="accent1"/>
                </a:solidFill>
                <a:effectLst/>
                <a:latin typeface="Roboto" panose="02000000000000000000" pitchFamily="2" charset="0"/>
              </a:rPr>
              <a:t>latitude and longitude</a:t>
            </a:r>
            <a:r>
              <a:rPr lang="en-US" sz="2400" b="0" i="0"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the geographical co-ordinates of respective listings.</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room_types</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listing space type</a:t>
            </a:r>
          </a:p>
          <a:p>
            <a:pPr marL="0" indent="0">
              <a:buNone/>
            </a:pPr>
            <a:endParaRPr lang="en-IN" dirty="0"/>
          </a:p>
        </p:txBody>
      </p:sp>
      <p:pic>
        <p:nvPicPr>
          <p:cNvPr id="5" name="Picture 2" descr="See the source image">
            <a:extLst>
              <a:ext uri="{FF2B5EF4-FFF2-40B4-BE49-F238E27FC236}">
                <a16:creationId xmlns:a16="http://schemas.microsoft.com/office/drawing/2014/main" id="{9823CB85-0775-4CEC-93DA-3BF3054BAB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6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61BF-1FBA-4F0F-B70D-C4187ADEAA27}"/>
              </a:ext>
            </a:extLst>
          </p:cNvPr>
          <p:cNvSpPr>
            <a:spLocks noGrp="1"/>
          </p:cNvSpPr>
          <p:nvPr>
            <p:ph type="title"/>
          </p:nvPr>
        </p:nvSpPr>
        <p:spPr>
          <a:xfrm>
            <a:off x="585627" y="365126"/>
            <a:ext cx="10768173" cy="1032160"/>
          </a:xfrm>
          <a:solidFill>
            <a:schemeClr val="accent1"/>
          </a:solidFill>
        </p:spPr>
        <p:txBody>
          <a:bodyPr/>
          <a:lstStyle/>
          <a:p>
            <a:r>
              <a:rPr lang="en-IN" b="1" dirty="0">
                <a:solidFill>
                  <a:schemeClr val="bg1"/>
                </a:solidFill>
                <a:latin typeface="Arial" panose="020B0604020202020204" pitchFamily="34" charset="0"/>
                <a:cs typeface="Arial" panose="020B0604020202020204" pitchFamily="34" charset="0"/>
              </a:rPr>
              <a:t>Dataset Summary Continued…</a:t>
            </a:r>
            <a:endParaRPr lang="en-IN" dirty="0">
              <a:solidFill>
                <a:schemeClr val="bg1"/>
              </a:solidFill>
            </a:endParaRPr>
          </a:p>
        </p:txBody>
      </p:sp>
      <p:sp>
        <p:nvSpPr>
          <p:cNvPr id="3" name="Content Placeholder 2">
            <a:extLst>
              <a:ext uri="{FF2B5EF4-FFF2-40B4-BE49-F238E27FC236}">
                <a16:creationId xmlns:a16="http://schemas.microsoft.com/office/drawing/2014/main" id="{DE398EAD-F008-4C36-9F52-193DE3405521}"/>
              </a:ext>
            </a:extLst>
          </p:cNvPr>
          <p:cNvSpPr>
            <a:spLocks noGrp="1"/>
          </p:cNvSpPr>
          <p:nvPr>
            <p:ph idx="1"/>
          </p:nvPr>
        </p:nvSpPr>
        <p:spPr>
          <a:xfrm>
            <a:off x="462337" y="1825625"/>
            <a:ext cx="11352943" cy="4351338"/>
          </a:xfrm>
        </p:spPr>
        <p:txBody>
          <a:bodyPr>
            <a:normAutofit/>
          </a:bodyPr>
          <a:lstStyle/>
          <a:p>
            <a:pPr algn="l">
              <a:buFont typeface="Arial" panose="020B0604020202020204" pitchFamily="34" charset="0"/>
              <a:buChar char="•"/>
            </a:pPr>
            <a:r>
              <a:rPr lang="en-US" sz="2400" b="0" i="0" u="sng" dirty="0">
                <a:solidFill>
                  <a:schemeClr val="accent1"/>
                </a:solidFill>
                <a:effectLst/>
                <a:latin typeface="Roboto" panose="02000000000000000000" pitchFamily="2" charset="0"/>
              </a:rPr>
              <a:t>price</a:t>
            </a:r>
            <a:r>
              <a:rPr lang="en-US" sz="2400" b="0" i="0" dirty="0">
                <a:solidFill>
                  <a:srgbClr val="212121"/>
                </a:solidFill>
                <a:effectLst/>
                <a:latin typeface="Roboto" panose="02000000000000000000" pitchFamily="2" charset="0"/>
              </a:rPr>
              <a:t> - price of listing in dollars</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minimum_nights</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amount of nights minimum</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calculated_host_listings_count</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amount of listing per host</a:t>
            </a:r>
          </a:p>
          <a:p>
            <a:pPr algn="l">
              <a:buFont typeface="Arial" panose="020B0604020202020204" pitchFamily="34" charset="0"/>
              <a:buChar char="•"/>
            </a:pPr>
            <a:r>
              <a:rPr lang="en-US" sz="2400" b="0" i="0" u="sng" dirty="0">
                <a:solidFill>
                  <a:schemeClr val="accent1"/>
                </a:solidFill>
                <a:effectLst/>
                <a:latin typeface="Roboto" panose="02000000000000000000" pitchFamily="2" charset="0"/>
              </a:rPr>
              <a:t>availability_365 </a:t>
            </a:r>
            <a:r>
              <a:rPr lang="en-US" sz="2400" b="0" i="0" dirty="0">
                <a:solidFill>
                  <a:srgbClr val="212121"/>
                </a:solidFill>
                <a:effectLst/>
                <a:latin typeface="Roboto" panose="02000000000000000000" pitchFamily="2" charset="0"/>
              </a:rPr>
              <a:t>- number of days when listing is available for booking</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number_of_reviews</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Total number of reviews</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reviews_per_month</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average of reviews per month</a:t>
            </a:r>
          </a:p>
          <a:p>
            <a:pPr algn="l">
              <a:buFont typeface="Arial" panose="020B0604020202020204" pitchFamily="34" charset="0"/>
              <a:buChar char="•"/>
            </a:pPr>
            <a:r>
              <a:rPr lang="en-US" sz="2400" b="0" i="0" u="sng" dirty="0" err="1">
                <a:solidFill>
                  <a:schemeClr val="accent1"/>
                </a:solidFill>
                <a:effectLst/>
                <a:latin typeface="Roboto" panose="02000000000000000000" pitchFamily="2" charset="0"/>
              </a:rPr>
              <a:t>last_review</a:t>
            </a:r>
            <a:r>
              <a:rPr lang="en-US" sz="2400" b="0" i="0" u="sng" dirty="0">
                <a:solidFill>
                  <a:schemeClr val="accent1"/>
                </a:solidFill>
                <a:effectLst/>
                <a:latin typeface="Roboto" panose="02000000000000000000" pitchFamily="2" charset="0"/>
              </a:rPr>
              <a:t> </a:t>
            </a:r>
            <a:r>
              <a:rPr lang="en-US" sz="2400" b="0" i="0" dirty="0">
                <a:solidFill>
                  <a:srgbClr val="212121"/>
                </a:solidFill>
                <a:effectLst/>
                <a:latin typeface="Roboto" panose="02000000000000000000" pitchFamily="2" charset="0"/>
              </a:rPr>
              <a:t>- date of the last review recorded</a:t>
            </a:r>
          </a:p>
        </p:txBody>
      </p:sp>
      <p:pic>
        <p:nvPicPr>
          <p:cNvPr id="5" name="Picture 2" descr="See the source image">
            <a:extLst>
              <a:ext uri="{FF2B5EF4-FFF2-40B4-BE49-F238E27FC236}">
                <a16:creationId xmlns:a16="http://schemas.microsoft.com/office/drawing/2014/main" id="{CE0AE442-5CFA-4B75-935D-2A7F2E4C31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84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ee the source image">
            <a:extLst>
              <a:ext uri="{FF2B5EF4-FFF2-40B4-BE49-F238E27FC236}">
                <a16:creationId xmlns:a16="http://schemas.microsoft.com/office/drawing/2014/main" id="{A7013D32-4DA0-47A0-880E-194BD532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23" y="1530849"/>
            <a:ext cx="2901595" cy="15924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ee the source image">
            <a:extLst>
              <a:ext uri="{FF2B5EF4-FFF2-40B4-BE49-F238E27FC236}">
                <a16:creationId xmlns:a16="http://schemas.microsoft.com/office/drawing/2014/main" id="{7FD701A4-70D7-4E8F-83ED-15B6B99A6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652" y="3996116"/>
            <a:ext cx="3022741" cy="1993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67E781-8784-4A42-BC25-359236B48684}"/>
              </a:ext>
            </a:extLst>
          </p:cNvPr>
          <p:cNvSpPr>
            <a:spLocks noGrp="1"/>
          </p:cNvSpPr>
          <p:nvPr>
            <p:ph type="title"/>
          </p:nvPr>
        </p:nvSpPr>
        <p:spPr>
          <a:xfrm>
            <a:off x="860889" y="456905"/>
            <a:ext cx="10470222" cy="673252"/>
          </a:xfrm>
          <a:solidFill>
            <a:schemeClr val="accent1"/>
          </a:solidFill>
        </p:spPr>
        <p:txBody>
          <a:bodyPr>
            <a:normAutofit fontScale="90000"/>
          </a:bodyPr>
          <a:lstStyle/>
          <a:p>
            <a:pPr algn="ctr"/>
            <a:r>
              <a:rPr lang="en-IN" b="1" dirty="0">
                <a:solidFill>
                  <a:schemeClr val="bg1"/>
                </a:solidFill>
              </a:rPr>
              <a:t>Data Cleaning</a:t>
            </a:r>
          </a:p>
        </p:txBody>
      </p:sp>
      <p:sp>
        <p:nvSpPr>
          <p:cNvPr id="4" name="Content Placeholder 3">
            <a:extLst>
              <a:ext uri="{FF2B5EF4-FFF2-40B4-BE49-F238E27FC236}">
                <a16:creationId xmlns:a16="http://schemas.microsoft.com/office/drawing/2014/main" id="{D707D147-B1A1-466A-866F-788FF15F2AA4}"/>
              </a:ext>
            </a:extLst>
          </p:cNvPr>
          <p:cNvSpPr>
            <a:spLocks noGrp="1"/>
          </p:cNvSpPr>
          <p:nvPr>
            <p:ph idx="1"/>
          </p:nvPr>
        </p:nvSpPr>
        <p:spPr>
          <a:xfrm>
            <a:off x="123289" y="1530849"/>
            <a:ext cx="11948845" cy="4646114"/>
          </a:xfrm>
        </p:spPr>
        <p:txBody>
          <a:bodyPr/>
          <a:lstStyle/>
          <a:p>
            <a:pPr marL="0" indent="0">
              <a:buNone/>
            </a:pPr>
            <a:r>
              <a:rPr lang="en-IN" dirty="0"/>
              <a:t>                                      </a:t>
            </a:r>
            <a:r>
              <a:rPr lang="en-IN" sz="2000" dirty="0">
                <a:latin typeface="Comic Sans MS" panose="030F0702030302020204" pitchFamily="66" charset="0"/>
              </a:rPr>
              <a:t>Cleaning of dataset is very important to get a relevant Information</a:t>
            </a:r>
          </a:p>
          <a:p>
            <a:pPr marL="0" indent="0">
              <a:buNone/>
            </a:pPr>
            <a:r>
              <a:rPr lang="en-IN" sz="2000" dirty="0">
                <a:latin typeface="Comic Sans MS" panose="030F0702030302020204" pitchFamily="66" charset="0"/>
              </a:rPr>
              <a:t>                                        out of it. Following are the process that we have followed to clean our</a:t>
            </a:r>
          </a:p>
          <a:p>
            <a:pPr marL="0" indent="0">
              <a:buNone/>
            </a:pPr>
            <a:r>
              <a:rPr lang="en-IN" sz="2000" dirty="0">
                <a:latin typeface="Comic Sans MS" panose="030F0702030302020204" pitchFamily="66" charset="0"/>
              </a:rPr>
              <a:t>                                        data:</a:t>
            </a:r>
          </a:p>
          <a:p>
            <a:pPr marL="0" indent="0">
              <a:buNone/>
            </a:pPr>
            <a:endParaRPr lang="en-IN" sz="2000" dirty="0">
              <a:latin typeface="Comic Sans MS" panose="030F0702030302020204" pitchFamily="66" charset="0"/>
            </a:endParaRPr>
          </a:p>
          <a:p>
            <a:r>
              <a:rPr lang="en-IN" sz="2000" dirty="0">
                <a:latin typeface="Comic Sans MS" panose="030F0702030302020204" pitchFamily="66" charset="0"/>
              </a:rPr>
              <a:t>We have determined the shape, columns and their data types of our dataset.</a:t>
            </a:r>
          </a:p>
          <a:p>
            <a:r>
              <a:rPr lang="en-IN" sz="2000" dirty="0">
                <a:latin typeface="Comic Sans MS" panose="030F0702030302020204" pitchFamily="66" charset="0"/>
              </a:rPr>
              <a:t>Eliminated the columns that are not needed in our analysis.</a:t>
            </a:r>
          </a:p>
          <a:p>
            <a:r>
              <a:rPr lang="en-IN" sz="2000" dirty="0">
                <a:latin typeface="Comic Sans MS" panose="030F0702030302020204" pitchFamily="66" charset="0"/>
              </a:rPr>
              <a:t>Determined the columns that have null values present in it and the null</a:t>
            </a:r>
          </a:p>
          <a:p>
            <a:pPr marL="0" indent="0">
              <a:buNone/>
            </a:pPr>
            <a:r>
              <a:rPr lang="en-IN" sz="2000" dirty="0">
                <a:latin typeface="Comic Sans MS" panose="030F0702030302020204" pitchFamily="66" charset="0"/>
              </a:rPr>
              <a:t>Count.</a:t>
            </a:r>
          </a:p>
          <a:p>
            <a:r>
              <a:rPr lang="en-IN" sz="2000" dirty="0">
                <a:latin typeface="Comic Sans MS" panose="030F0702030302020204" pitchFamily="66" charset="0"/>
              </a:rPr>
              <a:t>Imputed the null values that has higher number of null count.</a:t>
            </a:r>
          </a:p>
          <a:p>
            <a:r>
              <a:rPr lang="en-IN" sz="2000" dirty="0">
                <a:latin typeface="Comic Sans MS" panose="030F0702030302020204" pitchFamily="66" charset="0"/>
              </a:rPr>
              <a:t>Deleted the records for the columns that has very low null count.</a:t>
            </a:r>
          </a:p>
          <a:p>
            <a:pPr marL="0" indent="0">
              <a:buNone/>
            </a:pPr>
            <a:endParaRPr lang="en-IN" dirty="0"/>
          </a:p>
        </p:txBody>
      </p:sp>
      <p:pic>
        <p:nvPicPr>
          <p:cNvPr id="9" name="Picture 2" descr="See the source image">
            <a:extLst>
              <a:ext uri="{FF2B5EF4-FFF2-40B4-BE49-F238E27FC236}">
                <a16:creationId xmlns:a16="http://schemas.microsoft.com/office/drawing/2014/main" id="{7C3401D1-233C-4CF4-9D2F-6C0ED5A305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46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B5EC-EC07-4FD0-828B-2DF101D990BC}"/>
              </a:ext>
            </a:extLst>
          </p:cNvPr>
          <p:cNvSpPr>
            <a:spLocks noGrp="1"/>
          </p:cNvSpPr>
          <p:nvPr>
            <p:ph type="title"/>
          </p:nvPr>
        </p:nvSpPr>
        <p:spPr>
          <a:xfrm>
            <a:off x="838200" y="424674"/>
            <a:ext cx="10515600" cy="766264"/>
          </a:xfrm>
          <a:solidFill>
            <a:schemeClr val="accent1"/>
          </a:solidFill>
        </p:spPr>
        <p:txBody>
          <a:bodyPr>
            <a:normAutofit/>
          </a:bodyPr>
          <a:lstStyle/>
          <a:p>
            <a:pPr algn="ctr"/>
            <a:r>
              <a:rPr lang="en-IN" sz="3600" b="1" dirty="0">
                <a:solidFill>
                  <a:schemeClr val="bg1"/>
                </a:solidFill>
                <a:latin typeface="Arial" panose="020B0604020202020204" pitchFamily="34" charset="0"/>
                <a:cs typeface="Arial" panose="020B0604020202020204" pitchFamily="34" charset="0"/>
              </a:rPr>
              <a:t>Distinguishing Features</a:t>
            </a:r>
          </a:p>
        </p:txBody>
      </p:sp>
      <p:sp>
        <p:nvSpPr>
          <p:cNvPr id="3" name="Content Placeholder 2">
            <a:extLst>
              <a:ext uri="{FF2B5EF4-FFF2-40B4-BE49-F238E27FC236}">
                <a16:creationId xmlns:a16="http://schemas.microsoft.com/office/drawing/2014/main" id="{451AF0DF-D973-43FC-A43D-29FF07ACFDCF}"/>
              </a:ext>
            </a:extLst>
          </p:cNvPr>
          <p:cNvSpPr>
            <a:spLocks noGrp="1"/>
          </p:cNvSpPr>
          <p:nvPr>
            <p:ph idx="1"/>
          </p:nvPr>
        </p:nvSpPr>
        <p:spPr>
          <a:xfrm>
            <a:off x="838200" y="1433245"/>
            <a:ext cx="10515600" cy="4743718"/>
          </a:xfrm>
        </p:spPr>
        <p:txBody>
          <a:bodyPr>
            <a:normAutofit/>
          </a:bodyPr>
          <a:lstStyle/>
          <a:p>
            <a:pPr marL="0" indent="0">
              <a:buNone/>
            </a:pPr>
            <a:r>
              <a:rPr lang="en-IN" sz="2400" dirty="0">
                <a:latin typeface="Comic Sans MS" panose="030F0702030302020204" pitchFamily="66" charset="0"/>
              </a:rPr>
              <a:t>The Airbnb dataset contains a mixture of numerical features and categorical features. Below is the distinguished view of the features that we have used in our analysis</a:t>
            </a:r>
          </a:p>
        </p:txBody>
      </p:sp>
      <p:sp>
        <p:nvSpPr>
          <p:cNvPr id="4" name="Flowchart: Magnetic Disk 3">
            <a:extLst>
              <a:ext uri="{FF2B5EF4-FFF2-40B4-BE49-F238E27FC236}">
                <a16:creationId xmlns:a16="http://schemas.microsoft.com/office/drawing/2014/main" id="{1839AC67-9143-45D6-A79F-96F5914BD9CE}"/>
              </a:ext>
            </a:extLst>
          </p:cNvPr>
          <p:cNvSpPr/>
          <p:nvPr/>
        </p:nvSpPr>
        <p:spPr>
          <a:xfrm>
            <a:off x="5234854" y="3898552"/>
            <a:ext cx="2116477" cy="98632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Airbnb dataset	</a:t>
            </a:r>
          </a:p>
        </p:txBody>
      </p:sp>
      <p:sp>
        <p:nvSpPr>
          <p:cNvPr id="5" name="Double Brace 4">
            <a:extLst>
              <a:ext uri="{FF2B5EF4-FFF2-40B4-BE49-F238E27FC236}">
                <a16:creationId xmlns:a16="http://schemas.microsoft.com/office/drawing/2014/main" id="{A7A2A2F4-EEE0-47E4-8183-FDD9F4294738}"/>
              </a:ext>
            </a:extLst>
          </p:cNvPr>
          <p:cNvSpPr/>
          <p:nvPr/>
        </p:nvSpPr>
        <p:spPr>
          <a:xfrm flipH="1">
            <a:off x="1018339" y="2702943"/>
            <a:ext cx="3067352" cy="3375576"/>
          </a:xfrm>
          <a:prstGeom prst="bracePai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latin typeface="Agency FB" panose="020B0503020202020204" pitchFamily="34" charset="0"/>
              </a:rPr>
              <a:t>Numerical Features</a:t>
            </a:r>
          </a:p>
          <a:p>
            <a:pPr algn="ctr"/>
            <a:endParaRPr lang="en-IN" dirty="0">
              <a:latin typeface="Agency FB" panose="020B0503020202020204" pitchFamily="34" charset="0"/>
            </a:endParaRPr>
          </a:p>
          <a:p>
            <a:pPr algn="ctr"/>
            <a:r>
              <a:rPr lang="en-IN" dirty="0">
                <a:latin typeface="Agency FB" panose="020B0503020202020204" pitchFamily="34" charset="0"/>
              </a:rPr>
              <a:t>Latitude</a:t>
            </a:r>
          </a:p>
          <a:p>
            <a:pPr algn="ctr"/>
            <a:r>
              <a:rPr lang="en-IN" dirty="0">
                <a:latin typeface="Agency FB" panose="020B0503020202020204" pitchFamily="34" charset="0"/>
              </a:rPr>
              <a:t>Longitude</a:t>
            </a:r>
          </a:p>
          <a:p>
            <a:pPr algn="ctr"/>
            <a:r>
              <a:rPr lang="en-IN" dirty="0">
                <a:latin typeface="Agency FB" panose="020B0503020202020204" pitchFamily="34" charset="0"/>
              </a:rPr>
              <a:t>Price</a:t>
            </a:r>
          </a:p>
          <a:p>
            <a:pPr algn="ctr"/>
            <a:r>
              <a:rPr lang="en-IN" dirty="0" err="1">
                <a:latin typeface="Agency FB" panose="020B0503020202020204" pitchFamily="34" charset="0"/>
              </a:rPr>
              <a:t>minimum_nights</a:t>
            </a:r>
            <a:endParaRPr lang="en-IN" dirty="0">
              <a:latin typeface="Agency FB" panose="020B0503020202020204" pitchFamily="34" charset="0"/>
            </a:endParaRPr>
          </a:p>
          <a:p>
            <a:pPr algn="ctr"/>
            <a:r>
              <a:rPr lang="en-IN" dirty="0" err="1">
                <a:latin typeface="Agency FB" panose="020B0503020202020204" pitchFamily="34" charset="0"/>
              </a:rPr>
              <a:t>calculated_host_listings_count</a:t>
            </a:r>
            <a:endParaRPr lang="en-IN" dirty="0">
              <a:latin typeface="Agency FB" panose="020B0503020202020204" pitchFamily="34" charset="0"/>
            </a:endParaRPr>
          </a:p>
          <a:p>
            <a:pPr algn="ctr"/>
            <a:r>
              <a:rPr lang="en-IN" dirty="0">
                <a:latin typeface="Agency FB" panose="020B0503020202020204" pitchFamily="34" charset="0"/>
              </a:rPr>
              <a:t>availability_365</a:t>
            </a:r>
          </a:p>
          <a:p>
            <a:pPr algn="ctr"/>
            <a:r>
              <a:rPr lang="en-IN" dirty="0" err="1">
                <a:latin typeface="Agency FB" panose="020B0503020202020204" pitchFamily="34" charset="0"/>
              </a:rPr>
              <a:t>number_of_reviews</a:t>
            </a:r>
            <a:endParaRPr lang="en-IN" dirty="0">
              <a:latin typeface="Agency FB" panose="020B0503020202020204" pitchFamily="34" charset="0"/>
            </a:endParaRPr>
          </a:p>
          <a:p>
            <a:pPr algn="ctr"/>
            <a:r>
              <a:rPr lang="en-IN" dirty="0" err="1">
                <a:latin typeface="Agency FB" panose="020B0503020202020204" pitchFamily="34" charset="0"/>
              </a:rPr>
              <a:t>reviews_per_month</a:t>
            </a:r>
            <a:endParaRPr lang="en-IN" dirty="0">
              <a:latin typeface="Agency FB" panose="020B0503020202020204" pitchFamily="34" charset="0"/>
            </a:endParaRPr>
          </a:p>
        </p:txBody>
      </p:sp>
      <p:sp>
        <p:nvSpPr>
          <p:cNvPr id="6" name="Double Brace 5">
            <a:extLst>
              <a:ext uri="{FF2B5EF4-FFF2-40B4-BE49-F238E27FC236}">
                <a16:creationId xmlns:a16="http://schemas.microsoft.com/office/drawing/2014/main" id="{D2580091-6D00-4BE9-80C2-4BA26B43B46C}"/>
              </a:ext>
            </a:extLst>
          </p:cNvPr>
          <p:cNvSpPr/>
          <p:nvPr/>
        </p:nvSpPr>
        <p:spPr>
          <a:xfrm>
            <a:off x="8245526" y="2301410"/>
            <a:ext cx="2928135" cy="2293951"/>
          </a:xfrm>
          <a:prstGeom prst="bracePair">
            <a:avLst/>
          </a:prstGeom>
          <a:solidFill>
            <a:srgbClr val="92D050"/>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IN" u="sng" dirty="0">
                <a:solidFill>
                  <a:schemeClr val="bg1"/>
                </a:solidFill>
                <a:latin typeface="Agency FB" panose="020B0503020202020204" pitchFamily="34" charset="0"/>
              </a:rPr>
              <a:t>Categorical Features</a:t>
            </a:r>
          </a:p>
          <a:p>
            <a:pPr algn="ctr"/>
            <a:endParaRPr lang="en-IN" u="sng" dirty="0">
              <a:solidFill>
                <a:schemeClr val="bg1"/>
              </a:solidFill>
              <a:latin typeface="Agency FB" panose="020B0503020202020204" pitchFamily="34" charset="0"/>
            </a:endParaRPr>
          </a:p>
          <a:p>
            <a:pPr algn="ctr"/>
            <a:r>
              <a:rPr lang="en-IN" dirty="0">
                <a:solidFill>
                  <a:schemeClr val="bg1"/>
                </a:solidFill>
                <a:latin typeface="Agency FB" panose="020B0503020202020204" pitchFamily="34" charset="0"/>
              </a:rPr>
              <a:t>id</a:t>
            </a:r>
          </a:p>
          <a:p>
            <a:pPr algn="ctr"/>
            <a:r>
              <a:rPr lang="en-IN" dirty="0">
                <a:solidFill>
                  <a:schemeClr val="bg1"/>
                </a:solidFill>
                <a:latin typeface="Agency FB" panose="020B0503020202020204" pitchFamily="34" charset="0"/>
              </a:rPr>
              <a:t>name</a:t>
            </a:r>
          </a:p>
          <a:p>
            <a:pPr algn="ctr"/>
            <a:r>
              <a:rPr lang="en-IN" dirty="0" err="1">
                <a:solidFill>
                  <a:schemeClr val="bg1"/>
                </a:solidFill>
                <a:latin typeface="Agency FB" panose="020B0503020202020204" pitchFamily="34" charset="0"/>
              </a:rPr>
              <a:t>host_id</a:t>
            </a:r>
            <a:endParaRPr lang="en-IN" dirty="0">
              <a:solidFill>
                <a:schemeClr val="bg1"/>
              </a:solidFill>
              <a:latin typeface="Agency FB" panose="020B0503020202020204" pitchFamily="34" charset="0"/>
            </a:endParaRPr>
          </a:p>
          <a:p>
            <a:pPr algn="ctr"/>
            <a:r>
              <a:rPr lang="en-IN" dirty="0" err="1">
                <a:solidFill>
                  <a:schemeClr val="bg1"/>
                </a:solidFill>
                <a:latin typeface="Agency FB" panose="020B0503020202020204" pitchFamily="34" charset="0"/>
              </a:rPr>
              <a:t>host_name</a:t>
            </a:r>
            <a:endParaRPr lang="en-IN" dirty="0">
              <a:solidFill>
                <a:schemeClr val="bg1"/>
              </a:solidFill>
              <a:latin typeface="Agency FB" panose="020B0503020202020204" pitchFamily="34" charset="0"/>
            </a:endParaRPr>
          </a:p>
          <a:p>
            <a:pPr algn="ctr"/>
            <a:r>
              <a:rPr lang="en-IN" dirty="0" err="1">
                <a:solidFill>
                  <a:schemeClr val="bg1"/>
                </a:solidFill>
                <a:latin typeface="Agency FB" panose="020B0503020202020204" pitchFamily="34" charset="0"/>
              </a:rPr>
              <a:t>neighbourhood_group</a:t>
            </a:r>
            <a:endParaRPr lang="en-IN" dirty="0">
              <a:solidFill>
                <a:schemeClr val="bg1"/>
              </a:solidFill>
              <a:latin typeface="Agency FB" panose="020B0503020202020204" pitchFamily="34" charset="0"/>
            </a:endParaRPr>
          </a:p>
          <a:p>
            <a:pPr algn="ctr"/>
            <a:r>
              <a:rPr lang="en-IN" dirty="0">
                <a:solidFill>
                  <a:schemeClr val="bg1"/>
                </a:solidFill>
                <a:latin typeface="Agency FB" panose="020B0503020202020204" pitchFamily="34" charset="0"/>
              </a:rPr>
              <a:t>neighbourhood</a:t>
            </a:r>
          </a:p>
          <a:p>
            <a:pPr algn="ctr"/>
            <a:r>
              <a:rPr lang="en-IN" dirty="0" err="1">
                <a:solidFill>
                  <a:schemeClr val="bg1"/>
                </a:solidFill>
                <a:latin typeface="Agency FB" panose="020B0503020202020204" pitchFamily="34" charset="0"/>
              </a:rPr>
              <a:t>room_type</a:t>
            </a:r>
            <a:endParaRPr lang="en-IN" dirty="0">
              <a:solidFill>
                <a:schemeClr val="bg1"/>
              </a:solidFill>
              <a:latin typeface="Agency FB" panose="020B0503020202020204" pitchFamily="34" charset="0"/>
            </a:endParaRPr>
          </a:p>
        </p:txBody>
      </p:sp>
      <p:cxnSp>
        <p:nvCxnSpPr>
          <p:cNvPr id="10" name="Connector: Curved 9">
            <a:extLst>
              <a:ext uri="{FF2B5EF4-FFF2-40B4-BE49-F238E27FC236}">
                <a16:creationId xmlns:a16="http://schemas.microsoft.com/office/drawing/2014/main" id="{FCD9D2E1-602F-468C-910B-A6465CBFAD28}"/>
              </a:ext>
            </a:extLst>
          </p:cNvPr>
          <p:cNvCxnSpPr>
            <a:cxnSpLocks/>
          </p:cNvCxnSpPr>
          <p:nvPr/>
        </p:nvCxnSpPr>
        <p:spPr>
          <a:xfrm rot="10800000">
            <a:off x="3887058" y="4076026"/>
            <a:ext cx="1270911" cy="519335"/>
          </a:xfrm>
          <a:prstGeom prst="curvedConnector3">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Connector: Curved 12">
            <a:extLst>
              <a:ext uri="{FF2B5EF4-FFF2-40B4-BE49-F238E27FC236}">
                <a16:creationId xmlns:a16="http://schemas.microsoft.com/office/drawing/2014/main" id="{DAB604AE-349F-44D0-8CD5-28B34CDF66C9}"/>
              </a:ext>
            </a:extLst>
          </p:cNvPr>
          <p:cNvCxnSpPr/>
          <p:nvPr/>
        </p:nvCxnSpPr>
        <p:spPr>
          <a:xfrm flipV="1">
            <a:off x="7428216" y="3637052"/>
            <a:ext cx="832206" cy="754660"/>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4" name="Double Brace 13">
            <a:extLst>
              <a:ext uri="{FF2B5EF4-FFF2-40B4-BE49-F238E27FC236}">
                <a16:creationId xmlns:a16="http://schemas.microsoft.com/office/drawing/2014/main" id="{BF34CF9E-DAFF-44A3-B204-235D334C3814}"/>
              </a:ext>
            </a:extLst>
          </p:cNvPr>
          <p:cNvSpPr/>
          <p:nvPr/>
        </p:nvSpPr>
        <p:spPr>
          <a:xfrm>
            <a:off x="8527552" y="5283110"/>
            <a:ext cx="1952090" cy="1150216"/>
          </a:xfrm>
          <a:prstGeom prst="bracePair">
            <a:avLst/>
          </a:prstGeom>
          <a:solidFill>
            <a:srgbClr val="FFC000"/>
          </a:solidFill>
        </p:spPr>
        <p:style>
          <a:lnRef idx="1">
            <a:schemeClr val="accent1"/>
          </a:lnRef>
          <a:fillRef idx="0">
            <a:schemeClr val="accent1"/>
          </a:fillRef>
          <a:effectRef idx="0">
            <a:schemeClr val="accent1"/>
          </a:effectRef>
          <a:fontRef idx="minor">
            <a:schemeClr val="tx1"/>
          </a:fontRef>
        </p:style>
        <p:txBody>
          <a:bodyPr rtlCol="0" anchor="ctr"/>
          <a:lstStyle/>
          <a:p>
            <a:pPr algn="ctr"/>
            <a:r>
              <a:rPr lang="en-IN" u="sng" dirty="0">
                <a:solidFill>
                  <a:schemeClr val="bg1"/>
                </a:solidFill>
              </a:rPr>
              <a:t>Data Types</a:t>
            </a:r>
          </a:p>
          <a:p>
            <a:pPr algn="ctr"/>
            <a:r>
              <a:rPr lang="en-IN" dirty="0">
                <a:solidFill>
                  <a:schemeClr val="bg1"/>
                </a:solidFill>
              </a:rPr>
              <a:t>Int</a:t>
            </a:r>
          </a:p>
          <a:p>
            <a:pPr algn="ctr"/>
            <a:r>
              <a:rPr lang="en-IN" dirty="0">
                <a:solidFill>
                  <a:schemeClr val="bg1"/>
                </a:solidFill>
              </a:rPr>
              <a:t>Float</a:t>
            </a:r>
          </a:p>
          <a:p>
            <a:pPr algn="ctr"/>
            <a:r>
              <a:rPr lang="en-IN" dirty="0">
                <a:solidFill>
                  <a:schemeClr val="bg1"/>
                </a:solidFill>
              </a:rPr>
              <a:t>Object</a:t>
            </a:r>
          </a:p>
        </p:txBody>
      </p:sp>
      <p:cxnSp>
        <p:nvCxnSpPr>
          <p:cNvPr id="16" name="Connector: Curved 15">
            <a:extLst>
              <a:ext uri="{FF2B5EF4-FFF2-40B4-BE49-F238E27FC236}">
                <a16:creationId xmlns:a16="http://schemas.microsoft.com/office/drawing/2014/main" id="{BBC30507-85DA-4204-89F1-4594A92C935C}"/>
              </a:ext>
            </a:extLst>
          </p:cNvPr>
          <p:cNvCxnSpPr>
            <a:stCxn id="4" idx="3"/>
            <a:endCxn id="14" idx="0"/>
          </p:cNvCxnSpPr>
          <p:nvPr/>
        </p:nvCxnSpPr>
        <p:spPr>
          <a:xfrm rot="16200000" flipH="1">
            <a:off x="7699226" y="3478739"/>
            <a:ext cx="398238" cy="3210504"/>
          </a:xfrm>
          <a:prstGeom prst="curvedConnector3">
            <a:avLst/>
          </a:prstGeom>
          <a:ln>
            <a:headEnd type="triangle"/>
            <a:tailEnd type="triangle"/>
          </a:ln>
        </p:spPr>
        <p:style>
          <a:lnRef idx="3">
            <a:schemeClr val="accent4"/>
          </a:lnRef>
          <a:fillRef idx="0">
            <a:schemeClr val="accent4"/>
          </a:fillRef>
          <a:effectRef idx="2">
            <a:schemeClr val="accent4"/>
          </a:effectRef>
          <a:fontRef idx="minor">
            <a:schemeClr val="tx1"/>
          </a:fontRef>
        </p:style>
      </p:cxnSp>
      <p:pic>
        <p:nvPicPr>
          <p:cNvPr id="12" name="Picture 2" descr="See the source image">
            <a:extLst>
              <a:ext uri="{FF2B5EF4-FFF2-40B4-BE49-F238E27FC236}">
                <a16:creationId xmlns:a16="http://schemas.microsoft.com/office/drawing/2014/main" id="{CAD29DAE-9A67-462C-8979-C56A27340F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92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787F-7575-4312-B294-3549BA99A125}"/>
              </a:ext>
            </a:extLst>
          </p:cNvPr>
          <p:cNvSpPr>
            <a:spLocks noGrp="1"/>
          </p:cNvSpPr>
          <p:nvPr>
            <p:ph type="title"/>
          </p:nvPr>
        </p:nvSpPr>
        <p:spPr>
          <a:xfrm>
            <a:off x="431515" y="708917"/>
            <a:ext cx="11296116" cy="544530"/>
          </a:xfrm>
          <a:solidFill>
            <a:schemeClr val="accent1"/>
          </a:solidFill>
        </p:spPr>
        <p:txBody>
          <a:bodyPr/>
          <a:lstStyle/>
          <a:p>
            <a:pPr algn="ctr"/>
            <a:r>
              <a:rPr lang="en-IN" b="1" dirty="0">
                <a:solidFill>
                  <a:schemeClr val="bg1"/>
                </a:solidFill>
                <a:latin typeface="Arial" panose="020B0604020202020204" pitchFamily="34" charset="0"/>
                <a:cs typeface="Arial" panose="020B0604020202020204" pitchFamily="34" charset="0"/>
              </a:rPr>
              <a:t>Correlation Heatmap</a:t>
            </a:r>
          </a:p>
        </p:txBody>
      </p:sp>
      <p:sp>
        <p:nvSpPr>
          <p:cNvPr id="4" name="Text Placeholder 3">
            <a:extLst>
              <a:ext uri="{FF2B5EF4-FFF2-40B4-BE49-F238E27FC236}">
                <a16:creationId xmlns:a16="http://schemas.microsoft.com/office/drawing/2014/main" id="{209FC901-1301-409C-9A4F-E1EB24BFA7DC}"/>
              </a:ext>
            </a:extLst>
          </p:cNvPr>
          <p:cNvSpPr>
            <a:spLocks noGrp="1"/>
          </p:cNvSpPr>
          <p:nvPr>
            <p:ph type="body" sz="half" idx="2"/>
          </p:nvPr>
        </p:nvSpPr>
        <p:spPr>
          <a:xfrm>
            <a:off x="-20549" y="1541124"/>
            <a:ext cx="6493268" cy="4327864"/>
          </a:xfrm>
        </p:spPr>
        <p:txBody>
          <a:bodyPr>
            <a:normAutofit fontScale="92500" lnSpcReduction="10000"/>
          </a:bodyPr>
          <a:lstStyle/>
          <a:p>
            <a:pPr algn="l"/>
            <a:r>
              <a:rPr lang="en-US" b="1" i="0" dirty="0">
                <a:solidFill>
                  <a:srgbClr val="212121"/>
                </a:solidFill>
                <a:effectLst/>
                <a:latin typeface="Comic Sans MS" panose="030F0702030302020204" pitchFamily="66" charset="0"/>
              </a:rPr>
              <a:t>Observations :</a:t>
            </a:r>
          </a:p>
          <a:p>
            <a:pPr marL="285750" indent="-285750" algn="l">
              <a:buFont typeface="Arial" panose="020B0604020202020204" pitchFamily="34" charset="0"/>
              <a:buChar char="•"/>
            </a:pPr>
            <a:r>
              <a:rPr lang="en-US" b="0" i="0" dirty="0">
                <a:solidFill>
                  <a:srgbClr val="212121"/>
                </a:solidFill>
                <a:effectLst/>
                <a:latin typeface="Comic Sans MS" panose="030F0702030302020204" pitchFamily="66" charset="0"/>
              </a:rPr>
              <a:t>There is a negative correlation between </a:t>
            </a:r>
            <a:r>
              <a:rPr lang="en-US" b="0" i="0" dirty="0" err="1">
                <a:solidFill>
                  <a:srgbClr val="212121"/>
                </a:solidFill>
                <a:effectLst/>
                <a:latin typeface="Comic Sans MS" panose="030F0702030302020204" pitchFamily="66" charset="0"/>
              </a:rPr>
              <a:t>host_id</a:t>
            </a:r>
            <a:r>
              <a:rPr lang="en-US" b="0" i="0" dirty="0">
                <a:solidFill>
                  <a:srgbClr val="212121"/>
                </a:solidFill>
                <a:effectLst/>
                <a:latin typeface="Comic Sans MS" panose="030F0702030302020204" pitchFamily="66" charset="0"/>
              </a:rPr>
              <a:t>  and </a:t>
            </a:r>
            <a:r>
              <a:rPr lang="en-US" b="0" i="0" dirty="0" err="1">
                <a:solidFill>
                  <a:srgbClr val="212121"/>
                </a:solidFill>
                <a:effectLst/>
                <a:latin typeface="Comic Sans MS" panose="030F0702030302020204" pitchFamily="66" charset="0"/>
              </a:rPr>
              <a:t>number_of</a:t>
            </a:r>
            <a:r>
              <a:rPr lang="en-US" b="0" i="0" dirty="0">
                <a:solidFill>
                  <a:srgbClr val="212121"/>
                </a:solidFill>
                <a:effectLst/>
                <a:latin typeface="Comic Sans MS" panose="030F0702030302020204" pitchFamily="66" charset="0"/>
              </a:rPr>
              <a:t> reviews  so we can say for a region where there are more number of hosts, the guests will have more option of booking that are available which will ultimately divides the number of reviews or, if the particular host have multiple Airbnb listings then he will have a lot to manage already, so he does not take proper reviews from their guests.</a:t>
            </a:r>
          </a:p>
          <a:p>
            <a:pPr marL="285750" indent="-285750" algn="l">
              <a:buFont typeface="Arial" panose="020B0604020202020204" pitchFamily="34" charset="0"/>
              <a:buChar char="•"/>
            </a:pPr>
            <a:r>
              <a:rPr lang="en-US" b="0" i="0" dirty="0">
                <a:solidFill>
                  <a:srgbClr val="212121"/>
                </a:solidFill>
                <a:effectLst/>
                <a:latin typeface="Comic Sans MS" panose="030F0702030302020204" pitchFamily="66" charset="0"/>
              </a:rPr>
              <a:t>There is a negative correlation between longitude and price and mild positive correlation between latitude and price, so we can say that the areas towards north-west are more costly</a:t>
            </a:r>
          </a:p>
          <a:p>
            <a:pPr marL="285750" indent="-285750" algn="l">
              <a:buFont typeface="Arial" panose="020B0604020202020204" pitchFamily="34" charset="0"/>
              <a:buChar char="•"/>
            </a:pPr>
            <a:r>
              <a:rPr lang="en-US" b="0" i="0" dirty="0">
                <a:solidFill>
                  <a:srgbClr val="212121"/>
                </a:solidFill>
                <a:effectLst/>
                <a:latin typeface="Comic Sans MS" panose="030F0702030302020204" pitchFamily="66" charset="0"/>
              </a:rPr>
              <a:t>There is a negative correlation between longitude and </a:t>
            </a:r>
            <a:r>
              <a:rPr lang="en-US" b="0" i="0" dirty="0" err="1">
                <a:solidFill>
                  <a:srgbClr val="212121"/>
                </a:solidFill>
                <a:effectLst/>
                <a:latin typeface="Comic Sans MS" panose="030F0702030302020204" pitchFamily="66" charset="0"/>
              </a:rPr>
              <a:t>calculated_host_listings_count</a:t>
            </a:r>
            <a:r>
              <a:rPr lang="en-US" b="0" i="0" dirty="0">
                <a:solidFill>
                  <a:srgbClr val="212121"/>
                </a:solidFill>
                <a:effectLst/>
                <a:latin typeface="Comic Sans MS" panose="030F0702030302020204" pitchFamily="66" charset="0"/>
              </a:rPr>
              <a:t> , depicts that areas towards west have more Airbnb listings.</a:t>
            </a:r>
          </a:p>
          <a:p>
            <a:pPr marL="285750" indent="-285750">
              <a:buFont typeface="Arial" panose="020B0604020202020204" pitchFamily="34" charset="0"/>
              <a:buChar char="•"/>
            </a:pPr>
            <a:r>
              <a:rPr lang="en-US" b="0" i="0" dirty="0">
                <a:solidFill>
                  <a:srgbClr val="212121"/>
                </a:solidFill>
                <a:effectLst/>
                <a:latin typeface="Comic Sans MS" panose="030F0702030302020204" pitchFamily="66" charset="0"/>
              </a:rPr>
              <a:t>price and </a:t>
            </a:r>
            <a:r>
              <a:rPr lang="en-US" b="0" i="0" dirty="0" err="1">
                <a:solidFill>
                  <a:srgbClr val="212121"/>
                </a:solidFill>
                <a:effectLst/>
                <a:latin typeface="Comic Sans MS" panose="030F0702030302020204" pitchFamily="66" charset="0"/>
              </a:rPr>
              <a:t>number_of_reviews</a:t>
            </a:r>
            <a:r>
              <a:rPr lang="en-US" b="0" i="0" dirty="0">
                <a:solidFill>
                  <a:srgbClr val="212121"/>
                </a:solidFill>
                <a:effectLst/>
                <a:latin typeface="Comic Sans MS" panose="030F0702030302020204" pitchFamily="66" charset="0"/>
              </a:rPr>
              <a:t> are negatively correlated to each other as lesser number of people will prefer the costly aboard</a:t>
            </a:r>
          </a:p>
          <a:p>
            <a:pPr marL="285750" indent="-285750" algn="l">
              <a:buFont typeface="Arial" panose="020B0604020202020204" pitchFamily="34" charset="0"/>
              <a:buChar char="•"/>
            </a:pPr>
            <a:r>
              <a:rPr lang="en-US" b="0" i="0" dirty="0" err="1">
                <a:solidFill>
                  <a:srgbClr val="212121"/>
                </a:solidFill>
                <a:effectLst/>
                <a:latin typeface="Comic Sans MS" panose="030F0702030302020204" pitchFamily="66" charset="0"/>
              </a:rPr>
              <a:t>number_of_reviews</a:t>
            </a:r>
            <a:r>
              <a:rPr lang="en-US" b="0" i="0" dirty="0">
                <a:solidFill>
                  <a:srgbClr val="212121"/>
                </a:solidFill>
                <a:effectLst/>
                <a:latin typeface="Comic Sans MS" panose="030F0702030302020204" pitchFamily="66" charset="0"/>
              </a:rPr>
              <a:t> and </a:t>
            </a:r>
            <a:r>
              <a:rPr lang="en-US" b="0" i="0" dirty="0" err="1">
                <a:solidFill>
                  <a:srgbClr val="212121"/>
                </a:solidFill>
                <a:effectLst/>
                <a:latin typeface="Comic Sans MS" panose="030F0702030302020204" pitchFamily="66" charset="0"/>
              </a:rPr>
              <a:t>reviews_per_month</a:t>
            </a:r>
            <a:r>
              <a:rPr lang="en-US" b="0" i="0" dirty="0">
                <a:solidFill>
                  <a:srgbClr val="212121"/>
                </a:solidFill>
                <a:effectLst/>
                <a:latin typeface="Comic Sans MS" panose="030F0702030302020204" pitchFamily="66" charset="0"/>
              </a:rPr>
              <a:t> have negative correlation with </a:t>
            </a:r>
            <a:r>
              <a:rPr lang="en-US" b="0" i="0" dirty="0" err="1">
                <a:solidFill>
                  <a:srgbClr val="212121"/>
                </a:solidFill>
                <a:effectLst/>
                <a:latin typeface="Comic Sans MS" panose="030F0702030302020204" pitchFamily="66" charset="0"/>
              </a:rPr>
              <a:t>minimum_nights</a:t>
            </a:r>
            <a:r>
              <a:rPr lang="en-US" b="0" i="0" dirty="0">
                <a:solidFill>
                  <a:srgbClr val="212121"/>
                </a:solidFill>
                <a:effectLst/>
                <a:latin typeface="Comic Sans MS" panose="030F0702030302020204" pitchFamily="66" charset="0"/>
              </a:rPr>
              <a:t>, we can conclude that guest prefers flexibility of check-out.</a:t>
            </a:r>
          </a:p>
          <a:p>
            <a:endParaRPr lang="en-IN" dirty="0"/>
          </a:p>
        </p:txBody>
      </p:sp>
      <p:pic>
        <p:nvPicPr>
          <p:cNvPr id="2050" name="Picture 2">
            <a:extLst>
              <a:ext uri="{FF2B5EF4-FFF2-40B4-BE49-F238E27FC236}">
                <a16:creationId xmlns:a16="http://schemas.microsoft.com/office/drawing/2014/main" id="{37E2E075-78A6-4915-891F-F760667F77E7}"/>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758" r="758"/>
          <a:stretch>
            <a:fillRect/>
          </a:stretch>
        </p:blipFill>
        <p:spPr bwMode="auto">
          <a:xfrm>
            <a:off x="6472719" y="1849348"/>
            <a:ext cx="5517222" cy="50086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645D4B6E-8DD1-441C-A98F-CF0415B462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78" t="39753" r="67708" b="38434"/>
          <a:stretch/>
        </p:blipFill>
        <p:spPr bwMode="auto">
          <a:xfrm>
            <a:off x="11733088" y="0"/>
            <a:ext cx="458911" cy="595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70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TotalTime>
  <Words>2224</Words>
  <Application>Microsoft Office PowerPoint</Application>
  <PresentationFormat>Widescreen</PresentationFormat>
  <Paragraphs>201</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Agency FB</vt:lpstr>
      <vt:lpstr>Arial</vt:lpstr>
      <vt:lpstr>Calibri</vt:lpstr>
      <vt:lpstr>Calibri Light</vt:lpstr>
      <vt:lpstr>Comic Sans MS</vt:lpstr>
      <vt:lpstr>Roboto</vt:lpstr>
      <vt:lpstr>Office Theme</vt:lpstr>
      <vt:lpstr>Capstone Project  Airbnb Bookings Analysis by Bishakha Kumari Aashish Nitin Dubey</vt:lpstr>
      <vt:lpstr>Content</vt:lpstr>
      <vt:lpstr> </vt:lpstr>
      <vt:lpstr>Agenda</vt:lpstr>
      <vt:lpstr>Dataset Summary</vt:lpstr>
      <vt:lpstr>Dataset Summary Continued…</vt:lpstr>
      <vt:lpstr>Data Cleaning</vt:lpstr>
      <vt:lpstr>Distinguishing Features</vt:lpstr>
      <vt:lpstr>Correlation Heatmap</vt:lpstr>
      <vt:lpstr>Analysis of Airbnb dataset</vt:lpstr>
      <vt:lpstr>Analysis of Airbnb dataset Continued…</vt:lpstr>
      <vt:lpstr>As we can see that Manhattan has maximum number of Airbnb listings and is very popular in there as most of host from Manhattan has multiple listings. On the other hand, Staten Island has least number of listings. This may be due to very less people know about Staten Island and also it is considered that Manhattan has 99% of attraction sites in NYC.</vt:lpstr>
      <vt:lpstr>PowerPoint Presentation</vt:lpstr>
      <vt:lpstr>Analysis of Airbnb dataset Continued…</vt:lpstr>
      <vt:lpstr>PowerPoint Presentation</vt:lpstr>
      <vt:lpstr>PowerPoint Presentation</vt:lpstr>
      <vt:lpstr>Price Vs Locations and Number of reviews</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Airbnb Bookings Analysis</dc:title>
  <dc:creator>Nitin dubey</dc:creator>
  <cp:lastModifiedBy>kashm</cp:lastModifiedBy>
  <cp:revision>27</cp:revision>
  <dcterms:created xsi:type="dcterms:W3CDTF">2022-03-12T04:42:19Z</dcterms:created>
  <dcterms:modified xsi:type="dcterms:W3CDTF">2022-03-15T15:08:28Z</dcterms:modified>
</cp:coreProperties>
</file>